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50"/>
  </p:notesMasterIdLst>
  <p:handoutMasterIdLst>
    <p:handoutMasterId r:id="rId51"/>
  </p:handoutMasterIdLst>
  <p:sldIdLst>
    <p:sldId id="256" r:id="rId2"/>
    <p:sldId id="309" r:id="rId3"/>
    <p:sldId id="310" r:id="rId4"/>
    <p:sldId id="259" r:id="rId5"/>
    <p:sldId id="261" r:id="rId6"/>
    <p:sldId id="348" r:id="rId7"/>
    <p:sldId id="264" r:id="rId8"/>
    <p:sldId id="311" r:id="rId9"/>
    <p:sldId id="263" r:id="rId10"/>
    <p:sldId id="262" r:id="rId11"/>
    <p:sldId id="267" r:id="rId12"/>
    <p:sldId id="268" r:id="rId13"/>
    <p:sldId id="312" r:id="rId14"/>
    <p:sldId id="313" r:id="rId15"/>
    <p:sldId id="314" r:id="rId16"/>
    <p:sldId id="315" r:id="rId17"/>
    <p:sldId id="273" r:id="rId18"/>
    <p:sldId id="276" r:id="rId19"/>
    <p:sldId id="323" r:id="rId20"/>
    <p:sldId id="333" r:id="rId21"/>
    <p:sldId id="334" r:id="rId22"/>
    <p:sldId id="325" r:id="rId23"/>
    <p:sldId id="326" r:id="rId24"/>
    <p:sldId id="327" r:id="rId25"/>
    <p:sldId id="328" r:id="rId26"/>
    <p:sldId id="331" r:id="rId27"/>
    <p:sldId id="316" r:id="rId28"/>
    <p:sldId id="317" r:id="rId29"/>
    <p:sldId id="282" r:id="rId30"/>
    <p:sldId id="283" r:id="rId31"/>
    <p:sldId id="332" r:id="rId32"/>
    <p:sldId id="319" r:id="rId33"/>
    <p:sldId id="288" r:id="rId34"/>
    <p:sldId id="292" r:id="rId35"/>
    <p:sldId id="294" r:id="rId36"/>
    <p:sldId id="295" r:id="rId37"/>
    <p:sldId id="320" r:id="rId38"/>
    <p:sldId id="301" r:id="rId39"/>
    <p:sldId id="304" r:id="rId40"/>
    <p:sldId id="305" r:id="rId41"/>
    <p:sldId id="322" r:id="rId42"/>
    <p:sldId id="354" r:id="rId43"/>
    <p:sldId id="349" r:id="rId44"/>
    <p:sldId id="350" r:id="rId45"/>
    <p:sldId id="351" r:id="rId46"/>
    <p:sldId id="352" r:id="rId47"/>
    <p:sldId id="308" r:id="rId48"/>
    <p:sldId id="353" r:id="rId49"/>
  </p:sldIdLst>
  <p:sldSz cx="9144000" cy="6858000" type="screen4x3"/>
  <p:notesSz cx="6985000" cy="9283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008000"/>
    <a:srgbClr val="FF0000"/>
    <a:srgbClr val="0000FF"/>
    <a:srgbClr val="FFFFFF"/>
    <a:srgbClr val="CCCCCC"/>
    <a:srgbClr val="FFF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49" autoAdjust="0"/>
    <p:restoredTop sz="94660"/>
  </p:normalViewPr>
  <p:slideViewPr>
    <p:cSldViewPr>
      <p:cViewPr>
        <p:scale>
          <a:sx n="70" d="100"/>
          <a:sy n="70" d="100"/>
        </p:scale>
        <p:origin x="-1836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AA\Towson\Teaching\Statistics\TimeTable%20Stats%20Fall%20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Sheet2!$J$2:$J$4</c:f>
              <c:strCache>
                <c:ptCount val="3"/>
                <c:pt idx="0">
                  <c:v>econ</c:v>
                </c:pt>
                <c:pt idx="1">
                  <c:v>finance</c:v>
                </c:pt>
                <c:pt idx="2">
                  <c:v>accounting</c:v>
                </c:pt>
              </c:strCache>
            </c:strRef>
          </c:cat>
          <c:val>
            <c:numRef>
              <c:f>Sheet2!$L$2:$L$4</c:f>
              <c:numCache>
                <c:formatCode>General</c:formatCode>
                <c:ptCount val="3"/>
                <c:pt idx="0">
                  <c:v>0.25</c:v>
                </c:pt>
                <c:pt idx="1">
                  <c:v>0.5</c:v>
                </c:pt>
                <c:pt idx="2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 altLang="zh-CN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US" altLang="zh-CN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1C6B6228-BAD1-457B-836D-82E053E4339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4058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 altLang="zh-CN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46E64C2D-E625-458F-8544-8ABB6E1BF53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47753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FB3E1-0913-427E-8CDF-0CF02BBA1A84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DD4E2-23FD-43A1-8A4A-23F22BA0ABE2}" type="slidenum">
              <a:rPr lang="zh-CN" altLang="en-US"/>
              <a:pPr/>
              <a:t>11</a:t>
            </a:fld>
            <a:endParaRPr lang="en-US" altLang="zh-CN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74E5D5-95D2-439E-96D9-3EC76E0EC54E}" type="slidenum">
              <a:rPr lang="zh-CN" altLang="en-US"/>
              <a:pPr/>
              <a:t>12</a:t>
            </a:fld>
            <a:endParaRPr lang="en-US" altLang="zh-CN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5EA42-B4F4-4B50-9539-742E18D4526B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BB171D-203F-4F96-8DBB-90E09363E92E}" type="slidenum">
              <a:rPr lang="zh-CN" altLang="en-US"/>
              <a:pPr/>
              <a:t>14</a:t>
            </a:fld>
            <a:endParaRPr lang="en-US" altLang="zh-CN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2C2AB4-2AED-4C0A-B09F-6C566E5FEFE5}" type="slidenum">
              <a:rPr lang="zh-CN" altLang="en-US"/>
              <a:pPr/>
              <a:t>15</a:t>
            </a:fld>
            <a:endParaRPr lang="en-US" altLang="zh-CN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CA9E4-C9D8-43E5-9E86-5D42A4143EA8}" type="slidenum">
              <a:rPr lang="zh-CN" altLang="en-US"/>
              <a:pPr/>
              <a:t>16</a:t>
            </a:fld>
            <a:endParaRPr lang="en-US" altLang="zh-CN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5B8DC6-8C60-494C-A742-9A6AD18EA274}" type="slidenum">
              <a:rPr lang="zh-CN" altLang="en-US"/>
              <a:pPr/>
              <a:t>17</a:t>
            </a:fld>
            <a:endParaRPr lang="en-US" altLang="zh-CN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EF12FE-590D-46A0-A4B2-F73999796812}" type="slidenum">
              <a:rPr lang="zh-CN" altLang="en-US"/>
              <a:pPr/>
              <a:t>18</a:t>
            </a:fld>
            <a:endParaRPr lang="en-US" altLang="zh-CN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81A97-136C-44A1-8C3A-8505E11CAEC6}" type="slidenum">
              <a:rPr lang="zh-CN" altLang="en-US"/>
              <a:pPr/>
              <a:t>27</a:t>
            </a:fld>
            <a:endParaRPr lang="en-US" altLang="zh-CN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008BC-F784-4DFC-A994-0F14D655C172}" type="slidenum">
              <a:rPr lang="zh-CN" altLang="en-US"/>
              <a:pPr/>
              <a:t>28</a:t>
            </a:fld>
            <a:endParaRPr lang="en-US" altLang="zh-CN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A27E3-EF9A-44AE-8D37-309231BB8DC2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123ED9-6245-4D12-909F-7A8A5AF64335}" type="slidenum">
              <a:rPr lang="zh-CN" altLang="en-US"/>
              <a:pPr/>
              <a:t>29</a:t>
            </a:fld>
            <a:endParaRPr lang="en-US" altLang="zh-CN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8E986A-1D6B-4ACA-BFB5-1FD25FDC7735}" type="slidenum">
              <a:rPr lang="zh-CN" altLang="en-US"/>
              <a:pPr/>
              <a:t>30</a:t>
            </a:fld>
            <a:endParaRPr lang="en-US" altLang="zh-CN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C2C3E7-85D6-429E-ACBC-5E93CD03A56D}" type="slidenum">
              <a:rPr lang="zh-CN" altLang="en-US"/>
              <a:pPr/>
              <a:t>32</a:t>
            </a:fld>
            <a:endParaRPr lang="en-US" altLang="zh-CN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B4BCDE-B5E1-4BC8-9FE6-0E8C48751A73}" type="slidenum">
              <a:rPr lang="zh-CN" altLang="en-US"/>
              <a:pPr/>
              <a:t>33</a:t>
            </a:fld>
            <a:endParaRPr lang="en-US" altLang="zh-CN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DD240-6E3A-428F-A896-524AA9DFC2E9}" type="slidenum">
              <a:rPr lang="zh-CN" altLang="en-US"/>
              <a:pPr/>
              <a:t>34</a:t>
            </a:fld>
            <a:endParaRPr lang="en-US" altLang="zh-CN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C0655-3BE5-49D4-8D69-AD494F42E431}" type="slidenum">
              <a:rPr lang="zh-CN" altLang="en-US"/>
              <a:pPr/>
              <a:t>35</a:t>
            </a:fld>
            <a:endParaRPr lang="en-US" altLang="zh-CN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78955-0F22-44CB-B056-6DB76A0073CA}" type="slidenum">
              <a:rPr lang="zh-CN" altLang="en-US"/>
              <a:pPr/>
              <a:t>36</a:t>
            </a:fld>
            <a:endParaRPr lang="en-US" altLang="zh-CN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A5B80-211C-4F0F-AB4F-820810278367}" type="slidenum">
              <a:rPr lang="zh-CN" altLang="en-US"/>
              <a:pPr/>
              <a:t>37</a:t>
            </a:fld>
            <a:endParaRPr lang="en-US" altLang="zh-CN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31485-0ED3-49C6-8E88-86AEC8F4BF7B}" type="slidenum">
              <a:rPr lang="zh-CN" altLang="en-US"/>
              <a:pPr/>
              <a:t>38</a:t>
            </a:fld>
            <a:endParaRPr lang="en-US" altLang="zh-CN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85BED-831B-4287-A76C-6CFCC9E39051}" type="slidenum">
              <a:rPr lang="zh-CN" altLang="en-US"/>
              <a:pPr/>
              <a:t>39</a:t>
            </a:fld>
            <a:endParaRPr lang="en-US" altLang="zh-CN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C28CF-EDA6-4650-B1CA-F7785A5EC8CB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DEB6E-7C9A-415E-A45C-D51BCA4C1E14}" type="slidenum">
              <a:rPr lang="zh-CN" altLang="en-US"/>
              <a:pPr/>
              <a:t>40</a:t>
            </a:fld>
            <a:endParaRPr lang="en-US" altLang="zh-CN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FB8FB-D493-4D73-B40E-67CF5BA14A6E}" type="slidenum">
              <a:rPr lang="zh-CN" altLang="en-US"/>
              <a:pPr/>
              <a:t>41</a:t>
            </a:fld>
            <a:endParaRPr lang="en-US" altLang="zh-CN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8F4B8C-9797-44AE-9A38-38285DE4553A}" type="slidenum">
              <a:rPr lang="zh-CN" altLang="en-US"/>
              <a:pPr/>
              <a:t>47</a:t>
            </a:fld>
            <a:endParaRPr lang="en-US" altLang="zh-CN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7658DF-0CC5-4153-B2AC-7FFECCAACCB5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F4A23-31F9-4B5D-8A5C-83D68DE05E3D}" type="slidenum">
              <a:rPr lang="zh-CN" altLang="en-US"/>
              <a:pPr/>
              <a:t>5</a:t>
            </a:fld>
            <a:endParaRPr lang="en-US" altLang="zh-CN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F7981-5B84-432D-8606-4B4B7699EB9E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2456D3-13F0-4BCD-B291-16A7E3F414F8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CB8B06-A305-4BF5-9D5D-F0CB9AA6020C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DE86DA-3A3E-4425-9963-4FE78B184E20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ECA2-2BEB-43A9-8868-ED757873E15B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2.</a:t>
            </a:r>
            <a:fld id="{1A58895A-8CB7-47FC-AD48-C69D43F16D4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54C6-5411-4F97-ABFE-7EE3270F0F5A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2.</a:t>
            </a:r>
            <a:fld id="{809DABC0-E96B-4F6C-A148-22FE0F1FFFE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BD4F-5B84-4119-BFD0-5F64A1EE64D3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2.</a:t>
            </a:r>
            <a:fld id="{8D5F52E9-2397-4BF3-B61C-8329C278BD7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59A9-AE94-4944-9E5F-AC6F5DAFD52B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2.</a:t>
            </a:r>
            <a:fld id="{10A3A4E5-CA46-432A-B963-AD1AFE92A3B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0DAF-AF7B-4FAD-B032-E169A00A385A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2.</a:t>
            </a:r>
            <a:fld id="{9411D0C2-4FA4-4E01-A2C3-5F4B3BCC889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7F52-4C12-410F-979A-43946E0060CB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2.</a:t>
            </a:r>
            <a:fld id="{6579FDB6-B50D-4026-AEEA-FDFF3C6D1E1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445-3EBC-4665-A0A5-25BD6F1F1B7E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2.</a:t>
            </a:r>
            <a:fld id="{B21E546B-F593-4959-B04E-542E22A4100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8D1A-1AA1-4257-9B8E-BA8E25DE56E8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2.</a:t>
            </a:r>
            <a:fld id="{9FD69D4E-8118-43A4-81DD-E637B32ACF3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0F77-03DF-4A0E-AA49-2ED2C86C1FB0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2.</a:t>
            </a:r>
            <a:fld id="{02F7A5EB-0924-4D3C-ACA3-8033C3BA433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5FA4-CC50-4CF1-AFCA-C6F6CC6F4E1C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2.</a:t>
            </a:r>
            <a:fld id="{B5648AA8-7C0C-44C5-9BD7-41E2F19FDBF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FEAA-18C8-4903-83C5-63F392FA4A53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2.</a:t>
            </a:r>
            <a:fld id="{25ACCFB2-3718-4FD2-8D06-C1D0981023A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584A2-350A-4952-82F4-56BC8B4078BF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2.</a:t>
            </a:r>
            <a:fld id="{5BB152D9-3BA9-4EE3-A0EE-D6192DDB067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References/Xm02-09.xls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4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7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9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2.wmf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99409"/>
            <a:ext cx="7772400" cy="103909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b="1" dirty="0" smtClean="0">
                <a:ea typeface="宋体" pitchFamily="2" charset="-122"/>
              </a:rPr>
              <a:t>Chapter 2</a:t>
            </a:r>
            <a:endParaRPr lang="en-US" altLang="zh-CN" b="1" dirty="0"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18709"/>
            <a:ext cx="6400800" cy="180109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b="1" dirty="0" smtClean="0">
                <a:ea typeface="宋体" pitchFamily="2" charset="-122"/>
              </a:rPr>
              <a:t>Organizing and Visualizing Data</a:t>
            </a:r>
          </a:p>
          <a:p>
            <a:pPr>
              <a:lnSpc>
                <a:spcPct val="90000"/>
              </a:lnSpc>
            </a:pPr>
            <a:endParaRPr lang="en-US" altLang="zh-CN" b="1" dirty="0" smtClean="0">
              <a:ea typeface="宋体" pitchFamily="2" charset="-122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C31E-DB3D-4C5B-BE3C-2F99C7268158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FE5A25A7-AE9C-4D1C-AE16-7E6EB80A5685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3124200" cy="37856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Chapters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1.    Introduction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2.    Graphs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3.    Descriptive statistics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4.    Basic probability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5.    Discrete distributions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6.    Continuous distributions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7.    Central limit theorem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8.    Estimation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9.    Hypothesis testing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10.  Two-sample tests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13.  Linear regression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14.  Multivariate regression</a:t>
            </a: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675409"/>
            <a:ext cx="3124200" cy="304800"/>
          </a:xfrm>
          <a:prstGeom prst="rect">
            <a:avLst/>
          </a:prstGeom>
          <a:solidFill>
            <a:schemeClr val="tx1">
              <a:lumMod val="95000"/>
              <a:lumOff val="5000"/>
              <a:alpha val="42000"/>
            </a:schemeClr>
          </a:solidFill>
          <a:ln>
            <a:solidFill>
              <a:schemeClr val="bg1">
                <a:lumMod val="50000"/>
                <a:alpha val="2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3 Nominal </a:t>
            </a:r>
            <a:r>
              <a:rPr lang="en-US" altLang="zh-CN" dirty="0">
                <a:ea typeface="宋体" pitchFamily="2" charset="-122"/>
              </a:rPr>
              <a:t>Data…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The</a:t>
            </a:r>
            <a:r>
              <a:rPr lang="en-US" altLang="zh-CN" b="1" dirty="0" smtClean="0">
                <a:ea typeface="宋体" pitchFamily="2" charset="-122"/>
              </a:rPr>
              <a:t> </a:t>
            </a:r>
            <a:r>
              <a:rPr lang="en-US" altLang="zh-CN" dirty="0">
                <a:ea typeface="宋体" pitchFamily="2" charset="-122"/>
              </a:rPr>
              <a:t>values of </a:t>
            </a:r>
            <a:r>
              <a:rPr lang="en-US" altLang="zh-CN" b="1" dirty="0">
                <a:ea typeface="宋体" pitchFamily="2" charset="-122"/>
              </a:rPr>
              <a:t>nominal</a:t>
            </a:r>
            <a:r>
              <a:rPr lang="en-US" altLang="zh-CN" dirty="0">
                <a:ea typeface="宋体" pitchFamily="2" charset="-122"/>
              </a:rPr>
              <a:t> data are </a:t>
            </a:r>
            <a:r>
              <a:rPr lang="en-US" altLang="zh-CN" b="1" i="1" dirty="0">
                <a:ea typeface="宋体" pitchFamily="2" charset="-122"/>
              </a:rPr>
              <a:t>categories</a:t>
            </a:r>
            <a:r>
              <a:rPr lang="en-US" altLang="zh-CN" b="1" i="1" dirty="0" smtClean="0">
                <a:ea typeface="宋体" pitchFamily="2" charset="-122"/>
              </a:rPr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b="1" i="1" dirty="0">
                <a:ea typeface="宋体" pitchFamily="2" charset="-122"/>
              </a:rPr>
              <a:t>	</a:t>
            </a:r>
            <a:r>
              <a:rPr lang="en-US" altLang="zh-CN" b="1" i="1" dirty="0" smtClean="0">
                <a:ea typeface="宋体" pitchFamily="2" charset="-122"/>
              </a:rPr>
              <a:t>	</a:t>
            </a:r>
            <a:r>
              <a:rPr lang="en-US" altLang="zh-CN" sz="2600" dirty="0" smtClean="0">
                <a:ea typeface="宋体" pitchFamily="2" charset="-122"/>
              </a:rPr>
              <a:t>E.g</a:t>
            </a:r>
            <a:r>
              <a:rPr lang="en-US" altLang="zh-CN" sz="2600" dirty="0">
                <a:ea typeface="宋体" pitchFamily="2" charset="-122"/>
              </a:rPr>
              <a:t>. responses to questions about marital status, 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2600" dirty="0">
                <a:ea typeface="宋体" pitchFamily="2" charset="-122"/>
              </a:rPr>
              <a:t>	</a:t>
            </a:r>
            <a:r>
              <a:rPr lang="en-US" altLang="zh-CN" sz="2600" dirty="0" smtClean="0">
                <a:ea typeface="宋体" pitchFamily="2" charset="-122"/>
              </a:rPr>
              <a:t>	Single </a:t>
            </a:r>
            <a:r>
              <a:rPr lang="en-US" altLang="zh-CN" sz="2600" dirty="0">
                <a:ea typeface="宋体" pitchFamily="2" charset="-122"/>
              </a:rPr>
              <a:t>= 1, Married = 2, Divorced = 3, Widowed = 4</a:t>
            </a:r>
          </a:p>
          <a:p>
            <a:pPr>
              <a:lnSpc>
                <a:spcPct val="90000"/>
              </a:lnSpc>
            </a:pPr>
            <a:endParaRPr lang="en-US" altLang="zh-CN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Because the numbers are arbitrary, arithmetic operations don’t make any sense (e.g. does Widowed ÷ 2 = Married?!)</a:t>
            </a:r>
          </a:p>
          <a:p>
            <a:pPr>
              <a:lnSpc>
                <a:spcPct val="90000"/>
              </a:lnSpc>
            </a:pPr>
            <a:endParaRPr lang="en-US" altLang="zh-CN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Only counts of the number of items in a category are allowed.</a:t>
            </a:r>
          </a:p>
          <a:p>
            <a:pPr>
              <a:lnSpc>
                <a:spcPct val="90000"/>
              </a:lnSpc>
            </a:pPr>
            <a:endParaRPr lang="en-US" altLang="zh-CN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More examples: gender, religious preference, etc.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BF90-30C8-4358-B1BC-CF689A630EF7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EBF65536-22B0-4DF6-BD0B-A921C5DE3C0A}" type="slidenum">
              <a:rPr lang="en-US" altLang="zh-CN"/>
              <a:pPr/>
              <a:t>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Hierarchy of Data…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CN" sz="2000" b="1" dirty="0" smtClean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1 Interval</a:t>
            </a:r>
            <a:endParaRPr lang="en-US" altLang="zh-CN" sz="2000" dirty="0" smtClean="0">
              <a:ea typeface="宋体" pitchFamily="2" charset="-122"/>
            </a:endParaRPr>
          </a:p>
          <a:p>
            <a:r>
              <a:rPr lang="en-US" altLang="zh-CN" sz="2000" dirty="0" smtClean="0">
                <a:ea typeface="宋体" pitchFamily="2" charset="-122"/>
              </a:rPr>
              <a:t>	Values </a:t>
            </a:r>
            <a:r>
              <a:rPr lang="en-US" altLang="zh-CN" sz="2000" dirty="0">
                <a:ea typeface="宋体" pitchFamily="2" charset="-122"/>
              </a:rPr>
              <a:t>are real numbers.</a:t>
            </a:r>
          </a:p>
          <a:p>
            <a:r>
              <a:rPr lang="en-US" altLang="zh-CN" sz="2000" dirty="0">
                <a:ea typeface="宋体" pitchFamily="2" charset="-122"/>
              </a:rPr>
              <a:t>	All calculations are valid.</a:t>
            </a:r>
          </a:p>
          <a:p>
            <a:r>
              <a:rPr lang="en-US" altLang="zh-CN" sz="2000" dirty="0">
                <a:ea typeface="宋体" pitchFamily="2" charset="-122"/>
              </a:rPr>
              <a:t>	Data may be treated as ordinal or nominal.</a:t>
            </a:r>
          </a:p>
          <a:p>
            <a:endParaRPr lang="en-US" altLang="zh-CN" sz="2000" dirty="0">
              <a:ea typeface="宋体" pitchFamily="2" charset="-122"/>
            </a:endParaRPr>
          </a:p>
          <a:p>
            <a:pPr>
              <a:buNone/>
            </a:pPr>
            <a:r>
              <a:rPr lang="en-US" altLang="zh-CN" sz="2000" b="1" dirty="0" smtClean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2 Ordinal</a:t>
            </a:r>
            <a:endParaRPr lang="en-US" altLang="zh-CN" sz="2000" dirty="0">
              <a:ea typeface="宋体" pitchFamily="2" charset="-122"/>
            </a:endParaRPr>
          </a:p>
          <a:p>
            <a:r>
              <a:rPr lang="en-US" altLang="zh-CN" sz="2000" dirty="0">
                <a:ea typeface="宋体" pitchFamily="2" charset="-122"/>
              </a:rPr>
              <a:t>	Values must represent the ranked order of the data.</a:t>
            </a:r>
          </a:p>
          <a:p>
            <a:r>
              <a:rPr lang="en-US" altLang="zh-CN" sz="2000" dirty="0">
                <a:ea typeface="宋体" pitchFamily="2" charset="-122"/>
              </a:rPr>
              <a:t>	Calculations based on an ordering process are valid.</a:t>
            </a:r>
          </a:p>
          <a:p>
            <a:r>
              <a:rPr lang="en-US" altLang="zh-CN" sz="2000" dirty="0">
                <a:ea typeface="宋体" pitchFamily="2" charset="-122"/>
              </a:rPr>
              <a:t>	Data may be treated as nominal but not as interval.</a:t>
            </a:r>
          </a:p>
          <a:p>
            <a:endParaRPr lang="en-US" altLang="zh-CN" sz="2000" dirty="0">
              <a:ea typeface="宋体" pitchFamily="2" charset="-122"/>
            </a:endParaRPr>
          </a:p>
          <a:p>
            <a:pPr>
              <a:buNone/>
            </a:pPr>
            <a:r>
              <a:rPr lang="en-US" altLang="zh-CN" sz="2000" b="1" dirty="0" smtClean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3 Nominal</a:t>
            </a:r>
            <a:r>
              <a:rPr lang="en-US" altLang="zh-CN" sz="2000" dirty="0" smtClean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</a:rPr>
              <a:t>	</a:t>
            </a:r>
          </a:p>
          <a:p>
            <a:r>
              <a:rPr lang="en-US" altLang="zh-CN" sz="2000" dirty="0">
                <a:ea typeface="宋体" pitchFamily="2" charset="-122"/>
              </a:rPr>
              <a:t>	Values are the arbitrary numbers that represent categories.</a:t>
            </a:r>
          </a:p>
          <a:p>
            <a:r>
              <a:rPr lang="en-US" altLang="zh-CN" sz="2000" dirty="0">
                <a:ea typeface="宋体" pitchFamily="2" charset="-122"/>
              </a:rPr>
              <a:t>	Only calculations based on the frequencies of occurrence are valid.</a:t>
            </a:r>
          </a:p>
          <a:p>
            <a:r>
              <a:rPr lang="en-US" altLang="zh-CN" sz="2000" dirty="0">
                <a:ea typeface="宋体" pitchFamily="2" charset="-122"/>
              </a:rPr>
              <a:t>	Data may not be treated as ordinal or interval.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F8D20-F80F-4C92-B146-DA993EDA85F6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7311CA6F-0954-4676-8A0F-E3293F9D9868}" type="slidenum">
              <a:rPr lang="en-US" altLang="zh-CN"/>
              <a:pPr/>
              <a:t>11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b="1" dirty="0">
                <a:ea typeface="宋体" pitchFamily="2" charset="-122"/>
              </a:rPr>
              <a:t>Graphical &amp; Tabular Techniques for Nominal Data…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914400"/>
            <a:ext cx="8597900" cy="5486400"/>
          </a:xfrm>
        </p:spPr>
        <p:txBody>
          <a:bodyPr>
            <a:normAutofit/>
          </a:bodyPr>
          <a:lstStyle/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The only allowable calculation on nominal data is to count the frequency of each value of the variable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We can summarize the data in a table that presents the categories and their counts called a </a:t>
            </a:r>
            <a:r>
              <a:rPr lang="en-US" altLang="zh-CN" b="1" i="1" dirty="0">
                <a:ea typeface="宋体" pitchFamily="2" charset="-122"/>
              </a:rPr>
              <a:t>frequency distribution</a:t>
            </a:r>
            <a:r>
              <a:rPr lang="en-US" altLang="zh-CN" b="1" i="1" dirty="0" smtClean="0">
                <a:ea typeface="宋体" pitchFamily="2" charset="-122"/>
              </a:rPr>
              <a:t>.</a:t>
            </a:r>
            <a:endParaRPr lang="en-US" altLang="zh-CN" b="1" i="1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A </a:t>
            </a:r>
            <a:r>
              <a:rPr lang="en-US" altLang="zh-CN" b="1" i="1" dirty="0">
                <a:ea typeface="宋体" pitchFamily="2" charset="-122"/>
              </a:rPr>
              <a:t>relative frequency distribution</a:t>
            </a:r>
            <a:r>
              <a:rPr lang="en-US" altLang="zh-CN" dirty="0">
                <a:ea typeface="宋体" pitchFamily="2" charset="-122"/>
              </a:rPr>
              <a:t> lists the categories and the </a:t>
            </a:r>
            <a:r>
              <a:rPr lang="en-US" altLang="zh-CN" u="sng" dirty="0">
                <a:ea typeface="宋体" pitchFamily="2" charset="-122"/>
              </a:rPr>
              <a:t>proportion</a:t>
            </a:r>
            <a:r>
              <a:rPr lang="en-US" altLang="zh-CN" dirty="0">
                <a:ea typeface="宋体" pitchFamily="2" charset="-122"/>
              </a:rPr>
              <a:t> with which each occurs. </a:t>
            </a:r>
          </a:p>
          <a:p>
            <a:endParaRPr lang="en-US" altLang="zh-CN" dirty="0">
              <a:ea typeface="宋体" pitchFamily="2" charset="-122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8B2E-D230-49D7-AB4A-529D405D655E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4D30C6B5-5164-484A-B2F5-2B6B03871EB7}" type="slidenum">
              <a:rPr lang="en-US" altLang="zh-CN"/>
              <a:pPr/>
              <a:t>12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Nominal Data (Tabular Summary)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6358-E45B-47EF-97AB-4379334A7A32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D075659C-2275-4F1D-B0F6-15FAFF662FB4}" type="slidenum">
              <a:rPr lang="en-US" altLang="zh-CN"/>
              <a:pPr/>
              <a:t>13</a:t>
            </a:fld>
            <a:endParaRPr lang="en-US" altLang="zh-CN"/>
          </a:p>
        </p:txBody>
      </p:sp>
      <p:pic>
        <p:nvPicPr>
          <p:cNvPr id="1013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19200"/>
            <a:ext cx="74676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20762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Nominal Data (Frequency)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14E1-7A51-47D8-AE48-066E71CC63B3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4E40B86A-77A2-46EC-9832-7E12FDEEBF0E}" type="slidenum">
              <a:rPr lang="en-US" altLang="zh-CN"/>
              <a:pPr/>
              <a:t>14</a:t>
            </a:fld>
            <a:endParaRPr lang="en-US" altLang="zh-CN"/>
          </a:p>
        </p:txBody>
      </p:sp>
      <p:pic>
        <p:nvPicPr>
          <p:cNvPr id="1034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8700" y="1041400"/>
            <a:ext cx="7086600" cy="4775200"/>
          </a:xfrm>
          <a:prstGeom prst="rect">
            <a:avLst/>
          </a:prstGeom>
          <a:noFill/>
        </p:spPr>
      </p:pic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809625" y="5791200"/>
            <a:ext cx="7512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dirty="0">
                <a:latin typeface="+mj-lt"/>
                <a:ea typeface="宋体" pitchFamily="2" charset="-122"/>
              </a:rPr>
              <a:t>Bar Charts are often used to display </a:t>
            </a:r>
            <a:r>
              <a:rPr lang="en-US" altLang="zh-CN" b="1" i="1" dirty="0">
                <a:latin typeface="+mj-lt"/>
                <a:ea typeface="宋体" pitchFamily="2" charset="-122"/>
              </a:rPr>
              <a:t>absolute</a:t>
            </a:r>
            <a:r>
              <a:rPr lang="en-US" altLang="zh-CN" dirty="0">
                <a:latin typeface="+mj-lt"/>
                <a:ea typeface="宋体" pitchFamily="2" charset="-122"/>
              </a:rPr>
              <a:t> </a:t>
            </a:r>
            <a:r>
              <a:rPr lang="en-US" altLang="zh-CN" b="1" i="1" dirty="0">
                <a:latin typeface="+mj-lt"/>
                <a:ea typeface="宋体" pitchFamily="2" charset="-122"/>
              </a:rPr>
              <a:t>frequencies…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Nominal Data (Relative Frequency)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9F2D-2B62-4DD6-855A-EA6B99AE69FC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5900FC33-2988-44E4-A5BD-7C18C5DCDF6B}" type="slidenum">
              <a:rPr lang="en-US" altLang="zh-CN"/>
              <a:pPr/>
              <a:t>15</a:t>
            </a:fld>
            <a:endParaRPr lang="en-US" altLang="zh-CN"/>
          </a:p>
        </p:txBody>
      </p:sp>
      <p:pic>
        <p:nvPicPr>
          <p:cNvPr id="1054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9250" y="1390650"/>
            <a:ext cx="3365500" cy="4076700"/>
          </a:xfrm>
          <a:prstGeom prst="rect">
            <a:avLst/>
          </a:prstGeom>
          <a:noFill/>
        </p:spPr>
      </p:pic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1981200" y="5638800"/>
            <a:ext cx="5006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dirty="0">
                <a:latin typeface="+mj-lt"/>
                <a:ea typeface="宋体" pitchFamily="2" charset="-122"/>
              </a:rPr>
              <a:t>Pie Charts show </a:t>
            </a:r>
            <a:r>
              <a:rPr lang="en-US" altLang="zh-CN" b="1" i="1" dirty="0">
                <a:latin typeface="+mj-lt"/>
                <a:ea typeface="宋体" pitchFamily="2" charset="-122"/>
              </a:rPr>
              <a:t>relative frequencies…</a:t>
            </a:r>
            <a:endParaRPr lang="en-US" altLang="zh-CN" dirty="0">
              <a:latin typeface="+mj-lt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Nominal Data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19DF-8E99-4345-A45A-0CE3E667DA68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AD8EC1C9-A59B-43D8-86CB-C25E16E251BD}" type="slidenum">
              <a:rPr lang="en-US" altLang="zh-CN"/>
              <a:pPr/>
              <a:t>16</a:t>
            </a:fld>
            <a:endParaRPr lang="en-US" altLang="zh-CN"/>
          </a:p>
        </p:txBody>
      </p:sp>
      <p:pic>
        <p:nvPicPr>
          <p:cNvPr id="1075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133475"/>
            <a:ext cx="4067175" cy="2295525"/>
          </a:xfrm>
          <a:prstGeom prst="rect">
            <a:avLst/>
          </a:prstGeom>
          <a:noFill/>
        </p:spPr>
      </p:pic>
      <p:pic>
        <p:nvPicPr>
          <p:cNvPr id="1075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200400"/>
            <a:ext cx="4679950" cy="3152775"/>
          </a:xfrm>
          <a:prstGeom prst="rect">
            <a:avLst/>
          </a:prstGeom>
          <a:noFill/>
        </p:spPr>
      </p:pic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4984750" y="1341438"/>
            <a:ext cx="404713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altLang="zh-CN" dirty="0" smtClean="0">
                <a:latin typeface="+mj-lt"/>
                <a:ea typeface="宋体" pitchFamily="2" charset="-122"/>
              </a:rPr>
              <a:t> It’s </a:t>
            </a:r>
            <a:r>
              <a:rPr lang="en-US" altLang="zh-CN" dirty="0">
                <a:latin typeface="+mj-lt"/>
                <a:ea typeface="宋体" pitchFamily="2" charset="-122"/>
              </a:rPr>
              <a:t>all the same </a:t>
            </a:r>
            <a:r>
              <a:rPr lang="en-US" altLang="zh-CN" b="1" i="1" dirty="0">
                <a:latin typeface="+mj-lt"/>
                <a:ea typeface="宋体" pitchFamily="2" charset="-122"/>
              </a:rPr>
              <a:t>information</a:t>
            </a:r>
            <a:r>
              <a:rPr lang="en-US" altLang="zh-CN" b="1" i="1" dirty="0" smtClean="0">
                <a:latin typeface="+mj-lt"/>
                <a:ea typeface="宋体" pitchFamily="2" charset="-122"/>
              </a:rPr>
              <a:t>,</a:t>
            </a:r>
            <a:r>
              <a:rPr lang="en-US" altLang="zh-CN" dirty="0">
                <a:latin typeface="+mj-lt"/>
                <a:ea typeface="宋体" pitchFamily="2" charset="-122"/>
              </a:rPr>
              <a:t> </a:t>
            </a:r>
            <a:r>
              <a:rPr lang="en-US" altLang="zh-CN" dirty="0" smtClean="0">
                <a:latin typeface="+mj-lt"/>
                <a:ea typeface="宋体" pitchFamily="2" charset="-122"/>
              </a:rPr>
              <a:t/>
            </a:r>
            <a:br>
              <a:rPr lang="en-US" altLang="zh-CN" dirty="0" smtClean="0">
                <a:latin typeface="+mj-lt"/>
                <a:ea typeface="宋体" pitchFamily="2" charset="-122"/>
              </a:rPr>
            </a:br>
            <a:r>
              <a:rPr lang="en-US" altLang="zh-CN" dirty="0" smtClean="0">
                <a:latin typeface="+mj-lt"/>
                <a:ea typeface="宋体" pitchFamily="2" charset="-122"/>
              </a:rPr>
              <a:t>(</a:t>
            </a:r>
            <a:r>
              <a:rPr lang="en-US" altLang="zh-CN" dirty="0">
                <a:latin typeface="+mj-lt"/>
                <a:ea typeface="宋体" pitchFamily="2" charset="-122"/>
              </a:rPr>
              <a:t>based on the same </a:t>
            </a:r>
            <a:r>
              <a:rPr lang="en-US" altLang="zh-CN" b="1" i="1" dirty="0">
                <a:latin typeface="+mj-lt"/>
                <a:ea typeface="宋体" pitchFamily="2" charset="-122"/>
              </a:rPr>
              <a:t>data</a:t>
            </a:r>
            <a:r>
              <a:rPr lang="en-US" altLang="zh-CN" dirty="0">
                <a:latin typeface="+mj-lt"/>
                <a:ea typeface="宋体" pitchFamily="2" charset="-122"/>
              </a:rPr>
              <a:t>).</a:t>
            </a:r>
          </a:p>
          <a:p>
            <a:pPr algn="l">
              <a:buFont typeface="Arial" pitchFamily="34" charset="0"/>
              <a:buChar char="•"/>
            </a:pPr>
            <a:r>
              <a:rPr lang="en-US" altLang="zh-CN" dirty="0" smtClean="0">
                <a:latin typeface="+mj-lt"/>
                <a:ea typeface="宋体" pitchFamily="2" charset="-122"/>
              </a:rPr>
              <a:t> Just </a:t>
            </a:r>
            <a:r>
              <a:rPr lang="en-US" altLang="zh-CN" dirty="0">
                <a:latin typeface="+mj-lt"/>
                <a:ea typeface="宋体" pitchFamily="2" charset="-122"/>
              </a:rPr>
              <a:t>different </a:t>
            </a:r>
            <a:r>
              <a:rPr lang="en-US" altLang="zh-CN" b="1" i="1" dirty="0">
                <a:latin typeface="+mj-lt"/>
                <a:ea typeface="宋体" pitchFamily="2" charset="-122"/>
              </a:rPr>
              <a:t>presentation.</a:t>
            </a:r>
            <a:endParaRPr lang="en-US" altLang="zh-CN" dirty="0">
              <a:latin typeface="+mj-lt"/>
              <a:ea typeface="宋体" pitchFamily="2" charset="-122"/>
            </a:endParaRPr>
          </a:p>
        </p:txBody>
      </p:sp>
      <p:pic>
        <p:nvPicPr>
          <p:cNvPr id="1075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3657600"/>
            <a:ext cx="2220913" cy="2689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ea typeface="宋体" pitchFamily="2" charset="-122"/>
              </a:rPr>
              <a:t>Graphical Techniques for Interval Data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924800" cy="5105400"/>
          </a:xfrm>
        </p:spPr>
        <p:txBody>
          <a:bodyPr>
            <a:normAutofit/>
          </a:bodyPr>
          <a:lstStyle/>
          <a:p>
            <a:r>
              <a:rPr lang="en-US" altLang="zh-CN" dirty="0">
                <a:ea typeface="宋体" pitchFamily="2" charset="-122"/>
              </a:rPr>
              <a:t>There are several graphical methods that are used when the data are </a:t>
            </a:r>
            <a:r>
              <a:rPr lang="en-US" altLang="zh-CN" b="1" i="1" dirty="0">
                <a:ea typeface="宋体" pitchFamily="2" charset="-122"/>
              </a:rPr>
              <a:t>interval</a:t>
            </a:r>
            <a:r>
              <a:rPr lang="en-US" altLang="zh-CN" dirty="0">
                <a:ea typeface="宋体" pitchFamily="2" charset="-122"/>
              </a:rPr>
              <a:t> (i.e. numeric, non-categorical</a:t>
            </a:r>
            <a:r>
              <a:rPr lang="en-US" altLang="zh-CN" dirty="0" smtClean="0">
                <a:ea typeface="宋体" pitchFamily="2" charset="-122"/>
              </a:rPr>
              <a:t>).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The most important of these graphical methods is the </a:t>
            </a:r>
            <a:r>
              <a:rPr lang="en-US" altLang="zh-CN" b="1" i="1" dirty="0">
                <a:ea typeface="宋体" pitchFamily="2" charset="-122"/>
              </a:rPr>
              <a:t>histogram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The histogram is not only a powerful graphical technique used to </a:t>
            </a:r>
            <a:r>
              <a:rPr lang="en-US" altLang="zh-CN" b="1" i="1" dirty="0">
                <a:ea typeface="宋体" pitchFamily="2" charset="-122"/>
              </a:rPr>
              <a:t>summarize</a:t>
            </a:r>
            <a:r>
              <a:rPr lang="en-US" altLang="zh-CN" dirty="0">
                <a:ea typeface="宋体" pitchFamily="2" charset="-122"/>
              </a:rPr>
              <a:t> interval data, but it is also used to help </a:t>
            </a:r>
            <a:r>
              <a:rPr lang="en-US" altLang="zh-CN" b="1" i="1" dirty="0">
                <a:ea typeface="宋体" pitchFamily="2" charset="-122"/>
              </a:rPr>
              <a:t>explain</a:t>
            </a:r>
            <a:r>
              <a:rPr lang="en-US" altLang="zh-CN" dirty="0">
                <a:ea typeface="宋体" pitchFamily="2" charset="-122"/>
              </a:rPr>
              <a:t> probabilities.</a:t>
            </a:r>
          </a:p>
          <a:p>
            <a:endParaRPr lang="en-US" altLang="zh-CN" dirty="0">
              <a:ea typeface="宋体" pitchFamily="2" charset="-122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3E30-5A75-4F4C-A438-C2CCBA283F01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E81093FC-2BC9-4C10-BBA4-128395441096}" type="slidenum">
              <a:rPr lang="en-US" altLang="zh-CN"/>
              <a:pPr/>
              <a:t>17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Building a Histogram…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33400" indent="-533400">
              <a:lnSpc>
                <a:spcPct val="90000"/>
              </a:lnSpc>
              <a:buFont typeface="Times" pitchFamily="18" charset="0"/>
              <a:buAutoNum type="arabicParenR"/>
            </a:pPr>
            <a:r>
              <a:rPr lang="en-US" altLang="zh-CN" dirty="0" smtClean="0">
                <a:ea typeface="宋体" pitchFamily="2" charset="-122"/>
              </a:rPr>
              <a:t>Create </a:t>
            </a:r>
            <a:r>
              <a:rPr lang="en-US" altLang="zh-CN" dirty="0">
                <a:ea typeface="宋体" pitchFamily="2" charset="-122"/>
              </a:rPr>
              <a:t>a frequency distribution for the data…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altLang="zh-CN" dirty="0">
                <a:ea typeface="宋体" pitchFamily="2" charset="-122"/>
              </a:rPr>
              <a:t>	How?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altLang="zh-CN" dirty="0">
                <a:ea typeface="宋体" pitchFamily="2" charset="-122"/>
              </a:rPr>
              <a:t>	a) Determine the number of </a:t>
            </a:r>
            <a:r>
              <a:rPr lang="en-US" altLang="zh-CN" b="1" i="1" dirty="0">
                <a:ea typeface="宋体" pitchFamily="2" charset="-122"/>
              </a:rPr>
              <a:t>classes</a:t>
            </a:r>
            <a:r>
              <a:rPr lang="en-US" altLang="zh-CN" dirty="0">
                <a:ea typeface="宋体" pitchFamily="2" charset="-122"/>
              </a:rPr>
              <a:t> to use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pPr marL="533400" indent="-533400">
              <a:lnSpc>
                <a:spcPct val="90000"/>
              </a:lnSpc>
              <a:buNone/>
            </a:pPr>
            <a:r>
              <a:rPr lang="en-US" altLang="zh-CN" dirty="0">
                <a:ea typeface="宋体" pitchFamily="2" charset="-122"/>
              </a:rPr>
              <a:t>	b) Determine how large to make each class. 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altLang="zh-CN" dirty="0">
                <a:ea typeface="宋体" pitchFamily="2" charset="-122"/>
              </a:rPr>
              <a:t>	c) Place the data into each class…</a:t>
            </a:r>
          </a:p>
          <a:p>
            <a:pPr marL="1295400" lvl="2" indent="-381000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b="1" i="1" dirty="0">
                <a:ea typeface="宋体" pitchFamily="2" charset="-122"/>
              </a:rPr>
              <a:t>classes are mutually exclusive and collectively exhaustive;</a:t>
            </a:r>
          </a:p>
          <a:p>
            <a:pPr marL="1295400" lvl="2" indent="-381000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b="1" i="1" dirty="0">
                <a:ea typeface="宋体" pitchFamily="2" charset="-122"/>
              </a:rPr>
              <a:t>each item can only belong to one class;</a:t>
            </a:r>
          </a:p>
          <a:p>
            <a:pPr marL="1295400" lvl="2" indent="-381000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b="1" i="1" dirty="0">
                <a:ea typeface="宋体" pitchFamily="2" charset="-122"/>
              </a:rPr>
              <a:t>classes contain observations greater than or equal to their lower limits and less than their upper </a:t>
            </a:r>
            <a:r>
              <a:rPr lang="en-US" altLang="zh-CN" b="1" i="1" dirty="0" smtClean="0">
                <a:ea typeface="宋体" pitchFamily="2" charset="-122"/>
              </a:rPr>
              <a:t>limits -&gt; […)</a:t>
            </a:r>
            <a:endParaRPr lang="en-US" altLang="zh-CN" b="1" i="1" dirty="0">
              <a:ea typeface="宋体" pitchFamily="2" charset="-122"/>
            </a:endParaRPr>
          </a:p>
          <a:p>
            <a:pPr marL="1295400" lvl="2" indent="-381000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b="1" i="1" dirty="0">
                <a:ea typeface="宋体" pitchFamily="2" charset="-122"/>
              </a:rPr>
              <a:t>class limits; class mark; class interval</a:t>
            </a:r>
          </a:p>
          <a:p>
            <a:pPr marL="1295400" lvl="2" indent="-381000">
              <a:lnSpc>
                <a:spcPct val="90000"/>
              </a:lnSpc>
              <a:buFont typeface="Wingdings" pitchFamily="2" charset="2"/>
              <a:buChar char="Ø"/>
            </a:pPr>
            <a:endParaRPr lang="zh-CN" altLang="en-US" dirty="0">
              <a:ea typeface="宋体" pitchFamily="2" charset="-122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535A-E9CA-4330-9850-3CD93E68B1F2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9C53681F-9D9B-4833-AF90-59605854F99C}" type="slidenum">
              <a:rPr lang="en-US" altLang="zh-CN"/>
              <a:pPr/>
              <a:t>18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 part of a larger study, a long-distance company wanted to acquire information about the monthly bills of new subscribers in the first month after signing with the company. </a:t>
            </a:r>
          </a:p>
          <a:p>
            <a:r>
              <a:rPr lang="en-US" dirty="0" smtClean="0"/>
              <a:t>The company’s marketing manager conducted a survey of 200 new residential subscribers wherein the first month’s bills were recorded. </a:t>
            </a:r>
          </a:p>
          <a:p>
            <a:r>
              <a:rPr lang="en-US" dirty="0" smtClean="0"/>
              <a:t>The general manager planned to present his findings to senior executives. </a:t>
            </a:r>
          </a:p>
          <a:p>
            <a:r>
              <a:rPr lang="en-US" dirty="0" smtClean="0"/>
              <a:t>What information can be extracted from these data?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59A9-AE94-4944-9E5F-AC6F5DAFD52B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2.</a:t>
            </a:r>
            <a:fld id="{10A3A4E5-CA46-432A-B963-AD1AFE92A3BD}" type="slidenum">
              <a:rPr lang="en-US" altLang="zh-CN" smtClean="0"/>
              <a:pPr/>
              <a:t>19</a:t>
            </a:fld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Introduction &amp; Re-cap…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990600"/>
            <a:ext cx="8597900" cy="5410200"/>
          </a:xfrm>
        </p:spPr>
        <p:txBody>
          <a:bodyPr>
            <a:normAutofit/>
          </a:bodyPr>
          <a:lstStyle/>
          <a:p>
            <a:r>
              <a:rPr lang="en-US" altLang="zh-CN" sz="2400" b="1" dirty="0">
                <a:ea typeface="宋体" pitchFamily="2" charset="-122"/>
              </a:rPr>
              <a:t>Descriptive statistics</a:t>
            </a:r>
            <a:r>
              <a:rPr lang="en-US" altLang="zh-CN" sz="2400" dirty="0">
                <a:ea typeface="宋体" pitchFamily="2" charset="-122"/>
              </a:rPr>
              <a:t> involves arranging, summarizing, and presenting a </a:t>
            </a:r>
            <a:r>
              <a:rPr lang="en-US" altLang="zh-CN" sz="2400" i="1" u="sng" dirty="0">
                <a:ea typeface="宋体" pitchFamily="2" charset="-122"/>
              </a:rPr>
              <a:t>set of data</a:t>
            </a:r>
            <a:r>
              <a:rPr lang="en-US" altLang="zh-CN" sz="2400" dirty="0">
                <a:ea typeface="宋体" pitchFamily="2" charset="-122"/>
              </a:rPr>
              <a:t> in such a way that useful </a:t>
            </a:r>
            <a:r>
              <a:rPr lang="en-US" altLang="zh-CN" sz="2400" i="1" u="sng" dirty="0">
                <a:ea typeface="宋体" pitchFamily="2" charset="-122"/>
              </a:rPr>
              <a:t>information</a:t>
            </a:r>
            <a:r>
              <a:rPr lang="en-US" altLang="zh-CN" sz="2400" dirty="0">
                <a:ea typeface="宋体" pitchFamily="2" charset="-122"/>
              </a:rPr>
              <a:t> is produced. </a:t>
            </a:r>
          </a:p>
          <a:p>
            <a:endParaRPr lang="en-US" altLang="zh-CN" sz="2400" dirty="0">
              <a:ea typeface="宋体" pitchFamily="2" charset="-122"/>
            </a:endParaRPr>
          </a:p>
          <a:p>
            <a:endParaRPr lang="en-US" altLang="zh-CN" sz="2400" dirty="0">
              <a:ea typeface="宋体" pitchFamily="2" charset="-122"/>
            </a:endParaRPr>
          </a:p>
          <a:p>
            <a:endParaRPr lang="en-US" altLang="zh-CN" sz="2400" dirty="0">
              <a:ea typeface="宋体" pitchFamily="2" charset="-122"/>
            </a:endParaRPr>
          </a:p>
          <a:p>
            <a:endParaRPr lang="en-US" altLang="zh-CN" sz="2400" dirty="0">
              <a:ea typeface="宋体" pitchFamily="2" charset="-122"/>
            </a:endParaRPr>
          </a:p>
          <a:p>
            <a:r>
              <a:rPr lang="en-US" altLang="zh-CN" sz="2400" dirty="0">
                <a:ea typeface="宋体" pitchFamily="2" charset="-122"/>
              </a:rPr>
              <a:t>Its methods make use of graphical techniques and numerical descriptive measures (such as averages) to summarize and present the data.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139D-1CD3-45DF-8C23-22025759D6F8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29E66D7E-45B6-4998-B2CE-E33D3B72038C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381000" y="2971800"/>
            <a:ext cx="2438400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>
                <a:ea typeface="宋体" pitchFamily="2" charset="-122"/>
              </a:rPr>
              <a:t>Data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3352800" y="2133600"/>
            <a:ext cx="24384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>
                <a:ea typeface="宋体" pitchFamily="2" charset="-122"/>
              </a:rPr>
              <a:t>Statistics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6324600" y="2971800"/>
            <a:ext cx="2438400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>
                <a:ea typeface="宋体" pitchFamily="2" charset="-122"/>
              </a:rPr>
              <a:t>Information</a:t>
            </a:r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 flipV="1">
            <a:off x="2819400" y="2590800"/>
            <a:ext cx="5334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>
            <a:off x="5791200" y="2590800"/>
            <a:ext cx="5334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 flipH="1">
            <a:off x="1676400" y="1790700"/>
            <a:ext cx="1066800" cy="11811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 flipH="1">
            <a:off x="7239000" y="1752600"/>
            <a:ext cx="1066800" cy="11811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Building a 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905001"/>
          </a:xfrm>
        </p:spPr>
        <p:txBody>
          <a:bodyPr>
            <a:normAutofit fontScale="77500" lnSpcReduction="20000"/>
          </a:bodyPr>
          <a:lstStyle/>
          <a:p>
            <a:pPr marL="533400" indent="-533400">
              <a:buFont typeface="+mj-lt"/>
              <a:buAutoNum type="arabicPeriod"/>
            </a:pPr>
            <a:r>
              <a:rPr lang="en-US" dirty="0" smtClean="0"/>
              <a:t>Collect the Data </a:t>
            </a:r>
          </a:p>
          <a:p>
            <a:pPr marL="533400" indent="-533400">
              <a:buFont typeface="Times" pitchFamily="1" charset="0"/>
              <a:buAutoNum type="arabicPeriod"/>
            </a:pPr>
            <a:r>
              <a:rPr lang="en-US" dirty="0" smtClean="0"/>
              <a:t>Create a frequency distribution for the data…</a:t>
            </a:r>
          </a:p>
          <a:p>
            <a:pPr marL="933450" lvl="1" indent="-533400">
              <a:buFont typeface="+mj-lt"/>
              <a:buAutoNum type="arabicPeriod"/>
            </a:pPr>
            <a:r>
              <a:rPr lang="en-US" dirty="0" smtClean="0"/>
              <a:t>How?</a:t>
            </a:r>
          </a:p>
          <a:p>
            <a:pPr marL="933450" lvl="1" indent="-533400">
              <a:buFont typeface="+mj-lt"/>
              <a:buAutoNum type="arabicPeriod"/>
            </a:pPr>
            <a:r>
              <a:rPr lang="en-US" dirty="0" smtClean="0"/>
              <a:t>Determine the number of </a:t>
            </a:r>
            <a:r>
              <a:rPr lang="en-US" b="1" i="1" dirty="0" smtClean="0"/>
              <a:t>classes</a:t>
            </a:r>
            <a:r>
              <a:rPr lang="en-US" dirty="0" smtClean="0"/>
              <a:t> to use…How?</a:t>
            </a:r>
          </a:p>
          <a:p>
            <a:pPr marL="533400" indent="-533400">
              <a:buNone/>
            </a:pPr>
            <a:r>
              <a:rPr lang="en-US" dirty="0" smtClean="0"/>
              <a:t>			Refer to table 2.6: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59A9-AE94-4944-9E5F-AC6F5DAFD52B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2.</a:t>
            </a:r>
            <a:fld id="{10A3A4E5-CA46-432A-B963-AD1AFE92A3BD}" type="slidenum">
              <a:rPr lang="en-US" altLang="zh-CN" smtClean="0"/>
              <a:pPr/>
              <a:t>20</a:t>
            </a:fld>
            <a:endParaRPr lang="en-US" altLang="zh-CN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1" y="3124200"/>
            <a:ext cx="4114800" cy="3076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28600" y="3200400"/>
            <a:ext cx="2148409" cy="1234746"/>
          </a:xfrm>
          <a:prstGeom prst="wedgeRectCallout">
            <a:avLst>
              <a:gd name="adj1" fmla="val 156812"/>
              <a:gd name="adj2" fmla="val 6715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1600">
                <a:latin typeface="Tahoma" charset="0"/>
              </a:rPr>
              <a:t>With 200 observations, we should have between 7 &amp; 10 classes…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52400" y="4953000"/>
            <a:ext cx="39327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sz="1800" dirty="0">
                <a:latin typeface="+mj-lt"/>
              </a:rPr>
              <a:t>Alternative, we could use </a:t>
            </a:r>
            <a:r>
              <a:rPr lang="en-US" sz="1800" dirty="0" err="1">
                <a:latin typeface="+mj-lt"/>
              </a:rPr>
              <a:t>Sturges</a:t>
            </a:r>
            <a:r>
              <a:rPr lang="en-US" sz="1800" dirty="0">
                <a:latin typeface="+mj-lt"/>
              </a:rPr>
              <a:t>’ formula:</a:t>
            </a:r>
          </a:p>
          <a:p>
            <a:pPr algn="l"/>
            <a:r>
              <a:rPr lang="en-US" sz="1800" dirty="0">
                <a:latin typeface="+mj-lt"/>
              </a:rPr>
              <a:t>Number of class intervals = </a:t>
            </a:r>
            <a:endParaRPr lang="en-US" sz="1800" dirty="0" smtClean="0">
              <a:latin typeface="+mj-lt"/>
            </a:endParaRPr>
          </a:p>
          <a:p>
            <a:pPr algn="l"/>
            <a:r>
              <a:rPr lang="en-US" sz="1800" b="1" dirty="0" smtClean="0">
                <a:latin typeface="+mj-lt"/>
              </a:rPr>
              <a:t>1 </a:t>
            </a:r>
            <a:r>
              <a:rPr lang="en-US" sz="1800" b="1" dirty="0">
                <a:latin typeface="+mj-lt"/>
              </a:rPr>
              <a:t>+ 3.3 log (n)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33400" indent="-533400">
              <a:lnSpc>
                <a:spcPct val="90000"/>
              </a:lnSpc>
              <a:buFont typeface="Times" pitchFamily="1" charset="0"/>
              <a:buAutoNum type="arabicParenR"/>
            </a:pPr>
            <a:r>
              <a:rPr lang="en-US" dirty="0" smtClean="0"/>
              <a:t>Collect the Data </a:t>
            </a:r>
          </a:p>
          <a:p>
            <a:pPr marL="533400" indent="-533400">
              <a:lnSpc>
                <a:spcPct val="90000"/>
              </a:lnSpc>
              <a:buFont typeface="Times" pitchFamily="1" charset="0"/>
              <a:buAutoNum type="arabicParenR"/>
            </a:pPr>
            <a:r>
              <a:rPr lang="en-US" dirty="0" smtClean="0"/>
              <a:t>Create a frequency distribution for the data…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dirty="0" smtClean="0"/>
              <a:t>	How?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dirty="0" smtClean="0"/>
              <a:t>	a) Determine the number of </a:t>
            </a:r>
            <a:r>
              <a:rPr lang="en-US" b="1" i="1" dirty="0" smtClean="0"/>
              <a:t>classes</a:t>
            </a:r>
            <a:r>
              <a:rPr lang="en-US" dirty="0" smtClean="0"/>
              <a:t> to use. [8]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dirty="0" smtClean="0"/>
              <a:t>	b) Determine how large to make each class…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dirty="0" smtClean="0"/>
              <a:t>		How?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Look at the </a:t>
            </a:r>
            <a:r>
              <a:rPr lang="en-US" b="1" i="1" dirty="0" smtClean="0"/>
              <a:t>range</a:t>
            </a:r>
            <a:r>
              <a:rPr lang="en-US" dirty="0" smtClean="0"/>
              <a:t> of the data, that is: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Range = Largest Observation – Smallest Observation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Range = $119.63 – $0 = $119.63</a:t>
            </a:r>
          </a:p>
          <a:p>
            <a:pPr marL="533400" indent="-533400">
              <a:lnSpc>
                <a:spcPct val="90000"/>
              </a:lnSpc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Then each class width becomes: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dirty="0" smtClean="0"/>
              <a:t>Range ÷ (# classes) = 119.63 ÷ 8 ≈ 15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59A9-AE94-4944-9E5F-AC6F5DAFD52B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2.</a:t>
            </a:r>
            <a:fld id="{10A3A4E5-CA46-432A-B963-AD1AFE92A3BD}" type="slidenum">
              <a:rPr lang="en-US" altLang="zh-CN" smtClean="0"/>
              <a:pPr/>
              <a:t>21</a:t>
            </a:fld>
            <a:endParaRPr lang="en-US" altLang="zh-CN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previous example we created a frequency distribution of the 5 categories.</a:t>
            </a:r>
          </a:p>
          <a:p>
            <a:r>
              <a:rPr lang="en-US" dirty="0" smtClean="0"/>
              <a:t>In this example we also create a frequency distribution by counting the number of observations that fall into a series of intervals, called </a:t>
            </a:r>
            <a:r>
              <a:rPr lang="en-US" b="1" dirty="0" smtClean="0"/>
              <a:t>classes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have chosen </a:t>
            </a:r>
            <a:r>
              <a:rPr lang="en-US" b="1" dirty="0" smtClean="0"/>
              <a:t>eight classes </a:t>
            </a:r>
            <a:r>
              <a:rPr lang="en-US" dirty="0" smtClean="0"/>
              <a:t>defined in such a way that each observation falls into one and only one class.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59A9-AE94-4944-9E5F-AC6F5DAFD52B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2.</a:t>
            </a:r>
            <a:fld id="{10A3A4E5-CA46-432A-B963-AD1AFE92A3BD}" type="slidenum">
              <a:rPr lang="en-US" altLang="zh-CN" smtClean="0"/>
              <a:pPr/>
              <a:t>22</a:t>
            </a:fld>
            <a:endParaRPr lang="en-US" altLang="zh-CN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Classes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Amounts that are less </a:t>
            </a:r>
            <a:r>
              <a:rPr lang="en-US" sz="2000" smtClean="0"/>
              <a:t>than 15</a:t>
            </a:r>
            <a:r>
              <a:rPr lang="en-US" sz="2000" dirty="0" smtClean="0"/>
              <a:t>; [0, 15)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Amounts that are more than or equal 15 but less than 30; [15, 30)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Amounts that are more than or equal 30 but less than 45; [30, 45)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Amounts that are more than or equal  45 but less than 60; [45, 60)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Amounts that are more than or equal 60 but less than 75; [60, 75)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Amounts that are more than or equal 75 but less than90; [75, 90)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Amounts that are more than or equal 90 but less than 105 ; [90, 105)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Amounts that are more than or equal 105 but less than 120 ; [105, 120)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59A9-AE94-4944-9E5F-AC6F5DAFD52B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2.</a:t>
            </a:r>
            <a:fld id="{10A3A4E5-CA46-432A-B963-AD1AFE92A3BD}" type="slidenum">
              <a:rPr lang="en-US" altLang="zh-CN" smtClean="0"/>
              <a:pPr/>
              <a:t>23</a:t>
            </a:fld>
            <a:endParaRPr lang="en-US" altLang="zh-CN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Histogram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59A9-AE94-4944-9E5F-AC6F5DAFD52B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2.</a:t>
            </a:r>
            <a:fld id="{10A3A4E5-CA46-432A-B963-AD1AFE92A3BD}" type="slidenum">
              <a:rPr lang="en-US" altLang="zh-CN" smtClean="0"/>
              <a:pPr/>
              <a:t>24</a:t>
            </a:fld>
            <a:endParaRPr lang="en-US" altLang="zh-CN"/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600200" y="1864519"/>
          <a:ext cx="5105400" cy="4307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art" r:id="rId3" imgW="3657600" imgH="3086100" progId="Excel.Sheet.8">
                  <p:embed/>
                </p:oleObj>
              </mc:Choice>
              <mc:Fallback>
                <p:oleObj name="Chart" r:id="rId3" imgW="3657600" imgH="30861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864519"/>
                        <a:ext cx="5105400" cy="43076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59A9-AE94-4944-9E5F-AC6F5DAFD52B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2.</a:t>
            </a:r>
            <a:fld id="{10A3A4E5-CA46-432A-B963-AD1AFE92A3BD}" type="slidenum">
              <a:rPr lang="en-US" altLang="zh-CN" smtClean="0"/>
              <a:pPr/>
              <a:t>25</a:t>
            </a:fld>
            <a:endParaRPr lang="en-US" altLang="zh-CN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914400"/>
            <a:ext cx="5384800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3886200" y="2133600"/>
            <a:ext cx="0" cy="27432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2362200" y="4876800"/>
            <a:ext cx="1524000" cy="15240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>
            <a:off x="5486400" y="2133600"/>
            <a:ext cx="0" cy="2743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5486400" y="4876800"/>
            <a:ext cx="1524000" cy="15240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19125" y="4572000"/>
            <a:ext cx="23812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latin typeface="Tahoma" charset="0"/>
              </a:rPr>
              <a:t>about half (71+37=108)</a:t>
            </a:r>
          </a:p>
          <a:p>
            <a:r>
              <a:rPr lang="en-US" sz="1600">
                <a:latin typeface="Tahoma" charset="0"/>
              </a:rPr>
              <a:t>of the bills are “small”,</a:t>
            </a:r>
          </a:p>
          <a:p>
            <a:r>
              <a:rPr lang="en-US" sz="1600">
                <a:latin typeface="Tahoma" charset="0"/>
              </a:rPr>
              <a:t>i.e. less than $30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216275" y="5608638"/>
            <a:ext cx="29876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latin typeface="Tahoma" charset="0"/>
              </a:rPr>
              <a:t>There are only a few telephone</a:t>
            </a:r>
          </a:p>
          <a:p>
            <a:r>
              <a:rPr lang="en-US" sz="1600">
                <a:latin typeface="Tahoma" charset="0"/>
              </a:rPr>
              <a:t>bills in the middle range.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715000" y="4449763"/>
            <a:ext cx="33305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latin typeface="Tahoma" charset="0"/>
              </a:rPr>
              <a:t>(18+28+14=60)÷200 = 30%</a:t>
            </a:r>
          </a:p>
          <a:p>
            <a:r>
              <a:rPr lang="en-US" sz="1600">
                <a:latin typeface="Tahoma" charset="0"/>
              </a:rPr>
              <a:t>i.e. nearly a third of the phone bills</a:t>
            </a:r>
          </a:p>
          <a:p>
            <a:r>
              <a:rPr lang="en-US" sz="1600">
                <a:latin typeface="Tahoma" charset="0"/>
              </a:rPr>
              <a:t>are $90 or more.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59A9-AE94-4944-9E5F-AC6F5DAFD52B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2.</a:t>
            </a:r>
            <a:fld id="{10A3A4E5-CA46-432A-B963-AD1AFE92A3BD}" type="slidenum">
              <a:rPr lang="en-US" altLang="zh-CN" smtClean="0"/>
              <a:pPr/>
              <a:t>26</a:t>
            </a:fld>
            <a:endParaRPr lang="en-US" altLang="zh-CN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41300" y="914400"/>
            <a:ext cx="8902700" cy="5486400"/>
          </a:xfrm>
          <a:prstGeom prst="rect">
            <a:avLst/>
          </a:prstGeom>
        </p:spPr>
        <p:txBody>
          <a:bodyPr/>
          <a:lstStyle/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 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1438275"/>
            <a:ext cx="2660650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1975" y="2047875"/>
            <a:ext cx="431482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2619375" y="2886075"/>
            <a:ext cx="1600200" cy="457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Shapes of Histograms…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1"/>
            <a:ext cx="82296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b="1" dirty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Symmetry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A histogram is said to be </a:t>
            </a:r>
            <a:r>
              <a:rPr lang="en-US" altLang="zh-CN" b="1" i="1" dirty="0">
                <a:ea typeface="宋体" pitchFamily="2" charset="-122"/>
              </a:rPr>
              <a:t>symmetric</a:t>
            </a:r>
            <a:r>
              <a:rPr lang="en-US" altLang="zh-CN" dirty="0">
                <a:ea typeface="宋体" pitchFamily="2" charset="-122"/>
              </a:rPr>
              <a:t> if, when we draw a </a:t>
            </a:r>
            <a:r>
              <a:rPr lang="en-US" altLang="zh-CN" b="1" dirty="0">
                <a:solidFill>
                  <a:srgbClr val="FF0000"/>
                </a:solidFill>
                <a:ea typeface="宋体" pitchFamily="2" charset="-122"/>
              </a:rPr>
              <a:t>vertical line</a:t>
            </a:r>
            <a:r>
              <a:rPr lang="en-US" altLang="zh-CN" dirty="0">
                <a:ea typeface="宋体" pitchFamily="2" charset="-122"/>
              </a:rPr>
              <a:t> down the center of the histogram, the two sides are identical in shape and size:</a:t>
            </a:r>
          </a:p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F5461-8CF1-4928-A850-9936B653CDB2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4446DFF1-CBF6-4523-A023-8DEA7969D99F}" type="slidenum">
              <a:rPr lang="en-US" altLang="zh-CN"/>
              <a:pPr/>
              <a:t>27</a:t>
            </a:fld>
            <a:endParaRPr lang="en-US" altLang="zh-CN"/>
          </a:p>
        </p:txBody>
      </p:sp>
      <p:sp>
        <p:nvSpPr>
          <p:cNvPr id="109572" name="Line 4"/>
          <p:cNvSpPr>
            <a:spLocks noChangeShapeType="1"/>
          </p:cNvSpPr>
          <p:nvPr/>
        </p:nvSpPr>
        <p:spPr bwMode="auto">
          <a:xfrm>
            <a:off x="533400" y="5029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685800" y="4343400"/>
            <a:ext cx="304800" cy="685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2209800" y="4343400"/>
            <a:ext cx="304800" cy="685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990600" y="3810000"/>
            <a:ext cx="304800" cy="1219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1905000" y="3810000"/>
            <a:ext cx="304800" cy="1219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1600200" y="3429000"/>
            <a:ext cx="304800" cy="1600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8" name="Rectangle 10"/>
          <p:cNvSpPr>
            <a:spLocks noChangeArrowheads="1"/>
          </p:cNvSpPr>
          <p:nvPr/>
        </p:nvSpPr>
        <p:spPr bwMode="auto">
          <a:xfrm>
            <a:off x="1295400" y="3429000"/>
            <a:ext cx="304800" cy="1600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9" name="Line 11"/>
          <p:cNvSpPr>
            <a:spLocks noChangeShapeType="1"/>
          </p:cNvSpPr>
          <p:nvPr/>
        </p:nvSpPr>
        <p:spPr bwMode="auto">
          <a:xfrm>
            <a:off x="1600200" y="3048000"/>
            <a:ext cx="0" cy="1981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0" name="Line 12"/>
          <p:cNvSpPr>
            <a:spLocks noChangeShapeType="1"/>
          </p:cNvSpPr>
          <p:nvPr/>
        </p:nvSpPr>
        <p:spPr bwMode="auto">
          <a:xfrm flipV="1">
            <a:off x="533400" y="3352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 rot="-5400000">
            <a:off x="-150812" y="4005262"/>
            <a:ext cx="882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200">
                <a:latin typeface="Tahoma" pitchFamily="34" charset="0"/>
                <a:ea typeface="宋体" pitchFamily="2" charset="-122"/>
              </a:rPr>
              <a:t>Frequency</a:t>
            </a:r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1143000" y="5057775"/>
            <a:ext cx="723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200">
                <a:latin typeface="Tahoma" pitchFamily="34" charset="0"/>
                <a:ea typeface="宋体" pitchFamily="2" charset="-122"/>
              </a:rPr>
              <a:t>Variable</a:t>
            </a:r>
          </a:p>
        </p:txBody>
      </p:sp>
      <p:sp>
        <p:nvSpPr>
          <p:cNvPr id="109583" name="Line 15"/>
          <p:cNvSpPr>
            <a:spLocks noChangeShapeType="1"/>
          </p:cNvSpPr>
          <p:nvPr/>
        </p:nvSpPr>
        <p:spPr bwMode="auto">
          <a:xfrm>
            <a:off x="3581400" y="5029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4" name="Rectangle 16"/>
          <p:cNvSpPr>
            <a:spLocks noChangeArrowheads="1"/>
          </p:cNvSpPr>
          <p:nvPr/>
        </p:nvSpPr>
        <p:spPr bwMode="auto">
          <a:xfrm>
            <a:off x="3733800" y="3810000"/>
            <a:ext cx="304800" cy="1219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5" name="Rectangle 17"/>
          <p:cNvSpPr>
            <a:spLocks noChangeArrowheads="1"/>
          </p:cNvSpPr>
          <p:nvPr/>
        </p:nvSpPr>
        <p:spPr bwMode="auto">
          <a:xfrm>
            <a:off x="5257800" y="3810000"/>
            <a:ext cx="304800" cy="1219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6" name="Rectangle 18"/>
          <p:cNvSpPr>
            <a:spLocks noChangeArrowheads="1"/>
          </p:cNvSpPr>
          <p:nvPr/>
        </p:nvSpPr>
        <p:spPr bwMode="auto">
          <a:xfrm>
            <a:off x="4038600" y="3810000"/>
            <a:ext cx="304800" cy="1219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4953000" y="3810000"/>
            <a:ext cx="304800" cy="1219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8" name="Rectangle 20"/>
          <p:cNvSpPr>
            <a:spLocks noChangeArrowheads="1"/>
          </p:cNvSpPr>
          <p:nvPr/>
        </p:nvSpPr>
        <p:spPr bwMode="auto">
          <a:xfrm>
            <a:off x="4648200" y="3810000"/>
            <a:ext cx="304800" cy="1219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9" name="Rectangle 21"/>
          <p:cNvSpPr>
            <a:spLocks noChangeArrowheads="1"/>
          </p:cNvSpPr>
          <p:nvPr/>
        </p:nvSpPr>
        <p:spPr bwMode="auto">
          <a:xfrm>
            <a:off x="4343400" y="3810000"/>
            <a:ext cx="304800" cy="1219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0" name="Line 22"/>
          <p:cNvSpPr>
            <a:spLocks noChangeShapeType="1"/>
          </p:cNvSpPr>
          <p:nvPr/>
        </p:nvSpPr>
        <p:spPr bwMode="auto">
          <a:xfrm>
            <a:off x="4648200" y="3048000"/>
            <a:ext cx="0" cy="1981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1" name="Line 23"/>
          <p:cNvSpPr>
            <a:spLocks noChangeShapeType="1"/>
          </p:cNvSpPr>
          <p:nvPr/>
        </p:nvSpPr>
        <p:spPr bwMode="auto">
          <a:xfrm flipV="1">
            <a:off x="3581400" y="3352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2" name="Text Box 24"/>
          <p:cNvSpPr txBox="1">
            <a:spLocks noChangeArrowheads="1"/>
          </p:cNvSpPr>
          <p:nvPr/>
        </p:nvSpPr>
        <p:spPr bwMode="auto">
          <a:xfrm rot="-5400000">
            <a:off x="2897188" y="4035425"/>
            <a:ext cx="882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200">
                <a:latin typeface="Tahoma" pitchFamily="34" charset="0"/>
                <a:ea typeface="宋体" pitchFamily="2" charset="-122"/>
              </a:rPr>
              <a:t>Frequency</a:t>
            </a:r>
          </a:p>
        </p:txBody>
      </p:sp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4191000" y="5057775"/>
            <a:ext cx="723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200">
                <a:latin typeface="Tahoma" pitchFamily="34" charset="0"/>
                <a:ea typeface="宋体" pitchFamily="2" charset="-122"/>
              </a:rPr>
              <a:t>Variable</a:t>
            </a:r>
          </a:p>
        </p:txBody>
      </p:sp>
      <p:sp>
        <p:nvSpPr>
          <p:cNvPr id="109594" name="Line 26"/>
          <p:cNvSpPr>
            <a:spLocks noChangeShapeType="1"/>
          </p:cNvSpPr>
          <p:nvPr/>
        </p:nvSpPr>
        <p:spPr bwMode="auto">
          <a:xfrm>
            <a:off x="6629400" y="5029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5" name="Rectangle 27"/>
          <p:cNvSpPr>
            <a:spLocks noChangeArrowheads="1"/>
          </p:cNvSpPr>
          <p:nvPr/>
        </p:nvSpPr>
        <p:spPr bwMode="auto">
          <a:xfrm>
            <a:off x="7391400" y="4343400"/>
            <a:ext cx="304800" cy="685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6" name="Rectangle 28"/>
          <p:cNvSpPr>
            <a:spLocks noChangeArrowheads="1"/>
          </p:cNvSpPr>
          <p:nvPr/>
        </p:nvSpPr>
        <p:spPr bwMode="auto">
          <a:xfrm>
            <a:off x="7696200" y="4343400"/>
            <a:ext cx="304800" cy="685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7" name="Rectangle 29"/>
          <p:cNvSpPr>
            <a:spLocks noChangeArrowheads="1"/>
          </p:cNvSpPr>
          <p:nvPr/>
        </p:nvSpPr>
        <p:spPr bwMode="auto">
          <a:xfrm>
            <a:off x="7086600" y="3810000"/>
            <a:ext cx="304800" cy="1219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8" name="Rectangle 30"/>
          <p:cNvSpPr>
            <a:spLocks noChangeArrowheads="1"/>
          </p:cNvSpPr>
          <p:nvPr/>
        </p:nvSpPr>
        <p:spPr bwMode="auto">
          <a:xfrm>
            <a:off x="8001000" y="3810000"/>
            <a:ext cx="304800" cy="1219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9" name="Rectangle 31"/>
          <p:cNvSpPr>
            <a:spLocks noChangeArrowheads="1"/>
          </p:cNvSpPr>
          <p:nvPr/>
        </p:nvSpPr>
        <p:spPr bwMode="auto">
          <a:xfrm>
            <a:off x="6781800" y="3429000"/>
            <a:ext cx="304800" cy="1600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00" name="Rectangle 32"/>
          <p:cNvSpPr>
            <a:spLocks noChangeArrowheads="1"/>
          </p:cNvSpPr>
          <p:nvPr/>
        </p:nvSpPr>
        <p:spPr bwMode="auto">
          <a:xfrm>
            <a:off x="8305800" y="3429000"/>
            <a:ext cx="304800" cy="1600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01" name="Line 33"/>
          <p:cNvSpPr>
            <a:spLocks noChangeShapeType="1"/>
          </p:cNvSpPr>
          <p:nvPr/>
        </p:nvSpPr>
        <p:spPr bwMode="auto">
          <a:xfrm>
            <a:off x="7696200" y="3048000"/>
            <a:ext cx="0" cy="1981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02" name="Line 34"/>
          <p:cNvSpPr>
            <a:spLocks noChangeShapeType="1"/>
          </p:cNvSpPr>
          <p:nvPr/>
        </p:nvSpPr>
        <p:spPr bwMode="auto">
          <a:xfrm flipV="1">
            <a:off x="6629400" y="3352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03" name="Text Box 35"/>
          <p:cNvSpPr txBox="1">
            <a:spLocks noChangeArrowheads="1"/>
          </p:cNvSpPr>
          <p:nvPr/>
        </p:nvSpPr>
        <p:spPr bwMode="auto">
          <a:xfrm rot="-5400000">
            <a:off x="5945188" y="4035425"/>
            <a:ext cx="882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200">
                <a:latin typeface="Tahoma" pitchFamily="34" charset="0"/>
                <a:ea typeface="宋体" pitchFamily="2" charset="-122"/>
              </a:rPr>
              <a:t>Frequency</a:t>
            </a:r>
          </a:p>
        </p:txBody>
      </p:sp>
      <p:sp>
        <p:nvSpPr>
          <p:cNvPr id="109604" name="Text Box 36"/>
          <p:cNvSpPr txBox="1">
            <a:spLocks noChangeArrowheads="1"/>
          </p:cNvSpPr>
          <p:nvPr/>
        </p:nvSpPr>
        <p:spPr bwMode="auto">
          <a:xfrm>
            <a:off x="7239000" y="5057775"/>
            <a:ext cx="723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200">
                <a:latin typeface="Tahoma" pitchFamily="34" charset="0"/>
                <a:ea typeface="宋体" pitchFamily="2" charset="-122"/>
              </a:rPr>
              <a:t>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Shapes of Histograms…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err="1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Skewness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A skewed histogram is one with a long tail extending to either the right or the left: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2C69-290E-491F-A626-0929E5B98B86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DD69A507-D919-4F0B-900C-A6634A0E5798}" type="slidenum">
              <a:rPr lang="en-US" altLang="zh-CN"/>
              <a:pPr/>
              <a:t>28</a:t>
            </a:fld>
            <a:endParaRPr lang="en-US" altLang="zh-CN"/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>
            <a:off x="533400" y="50292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685800" y="4800600"/>
            <a:ext cx="3048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2209800" y="45720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990600" y="3429000"/>
            <a:ext cx="304800" cy="1600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1905000" y="4343400"/>
            <a:ext cx="304800" cy="685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1600200" y="4038600"/>
            <a:ext cx="304800" cy="990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1295400" y="3733800"/>
            <a:ext cx="304800" cy="1295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7" name="Line 11"/>
          <p:cNvSpPr>
            <a:spLocks noChangeShapeType="1"/>
          </p:cNvSpPr>
          <p:nvPr/>
        </p:nvSpPr>
        <p:spPr bwMode="auto">
          <a:xfrm flipV="1">
            <a:off x="533400" y="3352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8" name="Text Box 12"/>
          <p:cNvSpPr txBox="1">
            <a:spLocks noChangeArrowheads="1"/>
          </p:cNvSpPr>
          <p:nvPr/>
        </p:nvSpPr>
        <p:spPr bwMode="auto">
          <a:xfrm rot="-5400000">
            <a:off x="-548481" y="4017169"/>
            <a:ext cx="16779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1200">
                <a:latin typeface="Tahoma" pitchFamily="34" charset="0"/>
                <a:ea typeface="宋体" pitchFamily="2" charset="-122"/>
              </a:rPr>
              <a:t>Frequency</a:t>
            </a:r>
          </a:p>
        </p:txBody>
      </p:sp>
      <p:sp>
        <p:nvSpPr>
          <p:cNvPr id="111629" name="Text Box 13"/>
          <p:cNvSpPr txBox="1">
            <a:spLocks noChangeArrowheads="1"/>
          </p:cNvSpPr>
          <p:nvPr/>
        </p:nvSpPr>
        <p:spPr bwMode="auto">
          <a:xfrm>
            <a:off x="533400" y="5057775"/>
            <a:ext cx="3276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1200">
                <a:latin typeface="Tahoma" pitchFamily="34" charset="0"/>
                <a:ea typeface="宋体" pitchFamily="2" charset="-122"/>
              </a:rPr>
              <a:t>Variable</a:t>
            </a:r>
          </a:p>
        </p:txBody>
      </p:sp>
      <p:sp>
        <p:nvSpPr>
          <p:cNvPr id="111630" name="Line 14"/>
          <p:cNvSpPr>
            <a:spLocks noChangeShapeType="1"/>
          </p:cNvSpPr>
          <p:nvPr/>
        </p:nvSpPr>
        <p:spPr bwMode="auto">
          <a:xfrm>
            <a:off x="5715000" y="50292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31" name="Line 15"/>
          <p:cNvSpPr>
            <a:spLocks noChangeShapeType="1"/>
          </p:cNvSpPr>
          <p:nvPr/>
        </p:nvSpPr>
        <p:spPr bwMode="auto">
          <a:xfrm flipV="1">
            <a:off x="5715000" y="3352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32" name="Text Box 16"/>
          <p:cNvSpPr txBox="1">
            <a:spLocks noChangeArrowheads="1"/>
          </p:cNvSpPr>
          <p:nvPr/>
        </p:nvSpPr>
        <p:spPr bwMode="auto">
          <a:xfrm rot="-5400000">
            <a:off x="4633913" y="4052887"/>
            <a:ext cx="167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1200">
                <a:latin typeface="Tahoma" pitchFamily="34" charset="0"/>
                <a:ea typeface="宋体" pitchFamily="2" charset="-122"/>
              </a:rPr>
              <a:t>Frequency</a:t>
            </a:r>
          </a:p>
        </p:txBody>
      </p:sp>
      <p:sp>
        <p:nvSpPr>
          <p:cNvPr id="111633" name="Text Box 17"/>
          <p:cNvSpPr txBox="1">
            <a:spLocks noChangeArrowheads="1"/>
          </p:cNvSpPr>
          <p:nvPr/>
        </p:nvSpPr>
        <p:spPr bwMode="auto">
          <a:xfrm>
            <a:off x="5715000" y="5057775"/>
            <a:ext cx="3124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1200">
                <a:latin typeface="Tahoma" pitchFamily="34" charset="0"/>
                <a:ea typeface="宋体" pitchFamily="2" charset="-122"/>
              </a:rPr>
              <a:t>Variable</a:t>
            </a:r>
          </a:p>
        </p:txBody>
      </p:sp>
      <p:sp>
        <p:nvSpPr>
          <p:cNvPr id="111634" name="Rectangle 18"/>
          <p:cNvSpPr>
            <a:spLocks noChangeArrowheads="1"/>
          </p:cNvSpPr>
          <p:nvPr/>
        </p:nvSpPr>
        <p:spPr bwMode="auto">
          <a:xfrm>
            <a:off x="2514600" y="4724400"/>
            <a:ext cx="3048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35" name="Rectangle 19"/>
          <p:cNvSpPr>
            <a:spLocks noChangeArrowheads="1"/>
          </p:cNvSpPr>
          <p:nvPr/>
        </p:nvSpPr>
        <p:spPr bwMode="auto">
          <a:xfrm>
            <a:off x="2819400" y="4876800"/>
            <a:ext cx="304800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36" name="Rectangle 20"/>
          <p:cNvSpPr>
            <a:spLocks noChangeArrowheads="1"/>
          </p:cNvSpPr>
          <p:nvPr/>
        </p:nvSpPr>
        <p:spPr bwMode="auto">
          <a:xfrm>
            <a:off x="3124200" y="4953000"/>
            <a:ext cx="304800" cy="7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37" name="Rectangle 21"/>
          <p:cNvSpPr>
            <a:spLocks noChangeArrowheads="1"/>
          </p:cNvSpPr>
          <p:nvPr/>
        </p:nvSpPr>
        <p:spPr bwMode="auto">
          <a:xfrm flipH="1">
            <a:off x="6629400" y="45720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38" name="Rectangle 22"/>
          <p:cNvSpPr>
            <a:spLocks noChangeArrowheads="1"/>
          </p:cNvSpPr>
          <p:nvPr/>
        </p:nvSpPr>
        <p:spPr bwMode="auto">
          <a:xfrm flipH="1">
            <a:off x="7848600" y="3429000"/>
            <a:ext cx="304800" cy="1600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39" name="Rectangle 23"/>
          <p:cNvSpPr>
            <a:spLocks noChangeArrowheads="1"/>
          </p:cNvSpPr>
          <p:nvPr/>
        </p:nvSpPr>
        <p:spPr bwMode="auto">
          <a:xfrm flipH="1">
            <a:off x="6934200" y="4343400"/>
            <a:ext cx="304800" cy="685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40" name="Rectangle 24"/>
          <p:cNvSpPr>
            <a:spLocks noChangeArrowheads="1"/>
          </p:cNvSpPr>
          <p:nvPr/>
        </p:nvSpPr>
        <p:spPr bwMode="auto">
          <a:xfrm flipH="1">
            <a:off x="7239000" y="4038600"/>
            <a:ext cx="304800" cy="990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41" name="Rectangle 25"/>
          <p:cNvSpPr>
            <a:spLocks noChangeArrowheads="1"/>
          </p:cNvSpPr>
          <p:nvPr/>
        </p:nvSpPr>
        <p:spPr bwMode="auto">
          <a:xfrm flipH="1">
            <a:off x="7543800" y="3733800"/>
            <a:ext cx="304800" cy="1295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42" name="Rectangle 26"/>
          <p:cNvSpPr>
            <a:spLocks noChangeArrowheads="1"/>
          </p:cNvSpPr>
          <p:nvPr/>
        </p:nvSpPr>
        <p:spPr bwMode="auto">
          <a:xfrm flipH="1">
            <a:off x="6324600" y="4724400"/>
            <a:ext cx="3048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43" name="Rectangle 27"/>
          <p:cNvSpPr>
            <a:spLocks noChangeArrowheads="1"/>
          </p:cNvSpPr>
          <p:nvPr/>
        </p:nvSpPr>
        <p:spPr bwMode="auto">
          <a:xfrm flipH="1">
            <a:off x="6019800" y="4876800"/>
            <a:ext cx="304800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44" name="Rectangle 28"/>
          <p:cNvSpPr>
            <a:spLocks noChangeArrowheads="1"/>
          </p:cNvSpPr>
          <p:nvPr/>
        </p:nvSpPr>
        <p:spPr bwMode="auto">
          <a:xfrm flipH="1">
            <a:off x="5715000" y="4953000"/>
            <a:ext cx="304800" cy="7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45" name="Text Box 29"/>
          <p:cNvSpPr txBox="1">
            <a:spLocks noChangeArrowheads="1"/>
          </p:cNvSpPr>
          <p:nvPr/>
        </p:nvSpPr>
        <p:spPr bwMode="auto">
          <a:xfrm>
            <a:off x="838200" y="5334000"/>
            <a:ext cx="24568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dirty="0">
                <a:latin typeface="+mj-lt"/>
                <a:ea typeface="宋体" pitchFamily="2" charset="-122"/>
              </a:rPr>
              <a:t>Positively </a:t>
            </a:r>
            <a:r>
              <a:rPr lang="en-US" altLang="zh-CN" dirty="0" smtClean="0">
                <a:latin typeface="+mj-lt"/>
                <a:ea typeface="宋体" pitchFamily="2" charset="-122"/>
              </a:rPr>
              <a:t>Skewed </a:t>
            </a:r>
            <a:br>
              <a:rPr lang="en-US" altLang="zh-CN" dirty="0" smtClean="0">
                <a:latin typeface="+mj-lt"/>
                <a:ea typeface="宋体" pitchFamily="2" charset="-122"/>
              </a:rPr>
            </a:br>
            <a:r>
              <a:rPr lang="en-US" altLang="zh-CN" dirty="0" smtClean="0">
                <a:latin typeface="+mj-lt"/>
                <a:ea typeface="宋体" pitchFamily="2" charset="-122"/>
              </a:rPr>
              <a:t>(Right Skewed)</a:t>
            </a:r>
            <a:endParaRPr lang="en-US" altLang="zh-CN" dirty="0">
              <a:latin typeface="+mj-lt"/>
              <a:ea typeface="宋体" pitchFamily="2" charset="-122"/>
            </a:endParaRPr>
          </a:p>
        </p:txBody>
      </p:sp>
      <p:sp>
        <p:nvSpPr>
          <p:cNvPr id="111646" name="Text Box 30"/>
          <p:cNvSpPr txBox="1">
            <a:spLocks noChangeArrowheads="1"/>
          </p:cNvSpPr>
          <p:nvPr/>
        </p:nvSpPr>
        <p:spPr bwMode="auto">
          <a:xfrm>
            <a:off x="5661025" y="5334000"/>
            <a:ext cx="25875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dirty="0">
                <a:latin typeface="+mj-lt"/>
                <a:ea typeface="宋体" pitchFamily="2" charset="-122"/>
              </a:rPr>
              <a:t>Negatively </a:t>
            </a:r>
            <a:r>
              <a:rPr lang="en-US" altLang="zh-CN" dirty="0" smtClean="0">
                <a:latin typeface="+mj-lt"/>
                <a:ea typeface="宋体" pitchFamily="2" charset="-122"/>
              </a:rPr>
              <a:t>Skewed </a:t>
            </a:r>
            <a:br>
              <a:rPr lang="en-US" altLang="zh-CN" dirty="0" smtClean="0">
                <a:latin typeface="+mj-lt"/>
                <a:ea typeface="宋体" pitchFamily="2" charset="-122"/>
              </a:rPr>
            </a:br>
            <a:r>
              <a:rPr lang="en-US" altLang="zh-CN" dirty="0" smtClean="0">
                <a:latin typeface="+mj-lt"/>
                <a:ea typeface="宋体" pitchFamily="2" charset="-122"/>
              </a:rPr>
              <a:t>(Left Skewed)</a:t>
            </a:r>
            <a:endParaRPr lang="en-US" altLang="zh-CN" dirty="0">
              <a:latin typeface="+mj-lt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Shapes of Histograms…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CN" b="1" dirty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Modality</a:t>
            </a:r>
            <a:endParaRPr lang="en-US" altLang="zh-CN" dirty="0">
              <a:ea typeface="宋体" pitchFamily="2" charset="-122"/>
            </a:endParaRPr>
          </a:p>
          <a:p>
            <a:pPr indent="0">
              <a:buNone/>
            </a:pPr>
            <a:r>
              <a:rPr lang="en-US" altLang="zh-CN" dirty="0">
                <a:ea typeface="宋体" pitchFamily="2" charset="-122"/>
              </a:rPr>
              <a:t>A </a:t>
            </a:r>
            <a:r>
              <a:rPr lang="en-US" altLang="zh-CN" b="1" i="1" dirty="0" err="1">
                <a:ea typeface="宋体" pitchFamily="2" charset="-122"/>
              </a:rPr>
              <a:t>unimodal</a:t>
            </a:r>
            <a:r>
              <a:rPr lang="en-US" altLang="zh-CN" b="1" i="1" dirty="0">
                <a:ea typeface="宋体" pitchFamily="2" charset="-122"/>
              </a:rPr>
              <a:t> </a:t>
            </a:r>
            <a:r>
              <a:rPr lang="en-US" altLang="zh-CN" dirty="0">
                <a:ea typeface="宋体" pitchFamily="2" charset="-122"/>
              </a:rPr>
              <a:t>histogram is one with a </a:t>
            </a:r>
            <a:r>
              <a:rPr lang="en-US" altLang="zh-CN" u="sng" dirty="0">
                <a:ea typeface="宋体" pitchFamily="2" charset="-122"/>
              </a:rPr>
              <a:t>single peak</a:t>
            </a:r>
            <a:r>
              <a:rPr lang="en-US" altLang="zh-CN" dirty="0">
                <a:ea typeface="宋体" pitchFamily="2" charset="-122"/>
              </a:rPr>
              <a:t>, while a </a:t>
            </a:r>
            <a:r>
              <a:rPr lang="en-US" altLang="zh-CN" b="1" i="1" dirty="0">
                <a:ea typeface="宋体" pitchFamily="2" charset="-122"/>
              </a:rPr>
              <a:t>bimodal</a:t>
            </a:r>
            <a:r>
              <a:rPr lang="en-US" altLang="zh-CN" dirty="0">
                <a:ea typeface="宋体" pitchFamily="2" charset="-122"/>
              </a:rPr>
              <a:t> histogram is one with </a:t>
            </a:r>
            <a:r>
              <a:rPr lang="en-US" altLang="zh-CN" u="sng" dirty="0">
                <a:ea typeface="宋体" pitchFamily="2" charset="-122"/>
              </a:rPr>
              <a:t>two peaks</a:t>
            </a:r>
            <a:r>
              <a:rPr lang="en-US" altLang="zh-CN" dirty="0">
                <a:ea typeface="宋体" pitchFamily="2" charset="-122"/>
              </a:rPr>
              <a:t>:</a:t>
            </a:r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96A2-8881-4A5B-A6C9-6C964484CA7F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F4154B35-B4CC-44CF-8858-B9F65F187A30}" type="slidenum">
              <a:rPr lang="en-US" altLang="zh-CN"/>
              <a:pPr/>
              <a:t>29</a:t>
            </a:fld>
            <a:endParaRPr lang="en-US" altLang="zh-CN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5486400" y="495935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5638800" y="4730750"/>
            <a:ext cx="3048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7162800" y="450215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5943600" y="450215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6858000" y="4273550"/>
            <a:ext cx="304800" cy="685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6553200" y="3968750"/>
            <a:ext cx="304800" cy="9906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6248400" y="4197350"/>
            <a:ext cx="304800" cy="762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V="1">
            <a:off x="5486400" y="328295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 rot="-5400000">
            <a:off x="4404519" y="3977481"/>
            <a:ext cx="1677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1200">
                <a:latin typeface="Tahoma" pitchFamily="34" charset="0"/>
                <a:ea typeface="宋体" pitchFamily="2" charset="-122"/>
              </a:rPr>
              <a:t>Frequency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5486400" y="4987925"/>
            <a:ext cx="3276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1200">
                <a:latin typeface="Tahoma" pitchFamily="34" charset="0"/>
                <a:ea typeface="宋体" pitchFamily="2" charset="-122"/>
              </a:rPr>
              <a:t>Variable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7467600" y="4654550"/>
            <a:ext cx="3048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7772400" y="4806950"/>
            <a:ext cx="304800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8077200" y="4883150"/>
            <a:ext cx="304800" cy="7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7391400" y="3124200"/>
            <a:ext cx="140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ea typeface="宋体" pitchFamily="2" charset="-122"/>
              </a:rPr>
              <a:t>Unimodal</a:t>
            </a:r>
          </a:p>
        </p:txBody>
      </p:sp>
      <p:sp>
        <p:nvSpPr>
          <p:cNvPr id="35873" name="Line 33"/>
          <p:cNvSpPr>
            <a:spLocks noChangeShapeType="1"/>
          </p:cNvSpPr>
          <p:nvPr/>
        </p:nvSpPr>
        <p:spPr bwMode="auto">
          <a:xfrm>
            <a:off x="838200" y="4953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Line 34"/>
          <p:cNvSpPr>
            <a:spLocks noChangeShapeType="1"/>
          </p:cNvSpPr>
          <p:nvPr/>
        </p:nvSpPr>
        <p:spPr bwMode="auto">
          <a:xfrm flipV="1">
            <a:off x="838200" y="32766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5" name="Text Box 35"/>
          <p:cNvSpPr txBox="1">
            <a:spLocks noChangeArrowheads="1"/>
          </p:cNvSpPr>
          <p:nvPr/>
        </p:nvSpPr>
        <p:spPr bwMode="auto">
          <a:xfrm rot="-5400000">
            <a:off x="-242887" y="3938587"/>
            <a:ext cx="167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1200">
                <a:latin typeface="Tahoma" pitchFamily="34" charset="0"/>
                <a:ea typeface="宋体" pitchFamily="2" charset="-122"/>
              </a:rPr>
              <a:t>Frequency</a:t>
            </a:r>
          </a:p>
        </p:txBody>
      </p:sp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838200" y="4981575"/>
            <a:ext cx="3124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1200">
                <a:latin typeface="Tahoma" pitchFamily="34" charset="0"/>
                <a:ea typeface="宋体" pitchFamily="2" charset="-122"/>
              </a:rPr>
              <a:t>Variable</a:t>
            </a:r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 flipH="1">
            <a:off x="1752600" y="4572000"/>
            <a:ext cx="3048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8" name="Rectangle 38"/>
          <p:cNvSpPr>
            <a:spLocks noChangeArrowheads="1"/>
          </p:cNvSpPr>
          <p:nvPr/>
        </p:nvSpPr>
        <p:spPr bwMode="auto">
          <a:xfrm flipH="1">
            <a:off x="2971800" y="4267200"/>
            <a:ext cx="304800" cy="685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 flipH="1">
            <a:off x="2057400" y="4648200"/>
            <a:ext cx="3048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 flipH="1">
            <a:off x="2362200" y="44958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1" name="Rectangle 41"/>
          <p:cNvSpPr>
            <a:spLocks noChangeArrowheads="1"/>
          </p:cNvSpPr>
          <p:nvPr/>
        </p:nvSpPr>
        <p:spPr bwMode="auto">
          <a:xfrm flipH="1">
            <a:off x="2667000" y="4114800"/>
            <a:ext cx="304800" cy="8382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 flipH="1">
            <a:off x="1447800" y="4419600"/>
            <a:ext cx="304800" cy="5334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 flipH="1">
            <a:off x="1143000" y="4648200"/>
            <a:ext cx="3048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4" name="Rectangle 44"/>
          <p:cNvSpPr>
            <a:spLocks noChangeArrowheads="1"/>
          </p:cNvSpPr>
          <p:nvPr/>
        </p:nvSpPr>
        <p:spPr bwMode="auto">
          <a:xfrm flipH="1">
            <a:off x="838200" y="4876800"/>
            <a:ext cx="304800" cy="7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5" name="Text Box 45"/>
          <p:cNvSpPr txBox="1">
            <a:spLocks noChangeArrowheads="1"/>
          </p:cNvSpPr>
          <p:nvPr/>
        </p:nvSpPr>
        <p:spPr bwMode="auto">
          <a:xfrm>
            <a:off x="304800" y="2743200"/>
            <a:ext cx="1231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ea typeface="宋体" pitchFamily="2" charset="-122"/>
              </a:rPr>
              <a:t>Bimodal</a:t>
            </a:r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 flipH="1">
            <a:off x="3276600" y="4419600"/>
            <a:ext cx="3048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7" name="Rectangle 47"/>
          <p:cNvSpPr>
            <a:spLocks noChangeArrowheads="1"/>
          </p:cNvSpPr>
          <p:nvPr/>
        </p:nvSpPr>
        <p:spPr bwMode="auto">
          <a:xfrm flipH="1">
            <a:off x="3581400" y="4724400"/>
            <a:ext cx="3048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8" name="Line 48"/>
          <p:cNvSpPr>
            <a:spLocks noChangeShapeType="1"/>
          </p:cNvSpPr>
          <p:nvPr/>
        </p:nvSpPr>
        <p:spPr bwMode="auto">
          <a:xfrm flipH="1">
            <a:off x="6705599" y="2514600"/>
            <a:ext cx="45719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9" name="Line 49"/>
          <p:cNvSpPr>
            <a:spLocks noChangeShapeType="1"/>
          </p:cNvSpPr>
          <p:nvPr/>
        </p:nvSpPr>
        <p:spPr bwMode="auto">
          <a:xfrm flipH="1">
            <a:off x="1600200" y="2819400"/>
            <a:ext cx="6019800" cy="1409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90" name="Line 50"/>
          <p:cNvSpPr>
            <a:spLocks noChangeShapeType="1"/>
          </p:cNvSpPr>
          <p:nvPr/>
        </p:nvSpPr>
        <p:spPr bwMode="auto">
          <a:xfrm flipH="1">
            <a:off x="3048000" y="2819400"/>
            <a:ext cx="457200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92" name="Rectangle 52"/>
          <p:cNvSpPr>
            <a:spLocks noChangeArrowheads="1"/>
          </p:cNvSpPr>
          <p:nvPr/>
        </p:nvSpPr>
        <p:spPr bwMode="auto">
          <a:xfrm>
            <a:off x="2895600" y="5638800"/>
            <a:ext cx="38435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000" dirty="0">
                <a:latin typeface="+mn-lt"/>
                <a:ea typeface="宋体" pitchFamily="2" charset="-122"/>
              </a:rPr>
              <a:t>A </a:t>
            </a:r>
            <a:r>
              <a:rPr lang="en-US" altLang="zh-CN" sz="2000" b="1" dirty="0">
                <a:latin typeface="+mn-lt"/>
                <a:ea typeface="宋体" pitchFamily="2" charset="-122"/>
              </a:rPr>
              <a:t>modal class </a:t>
            </a:r>
            <a:r>
              <a:rPr lang="en-US" altLang="zh-CN" sz="2000" dirty="0">
                <a:latin typeface="+mn-lt"/>
                <a:ea typeface="宋体" pitchFamily="2" charset="-122"/>
              </a:rPr>
              <a:t>is the class with</a:t>
            </a:r>
          </a:p>
          <a:p>
            <a:r>
              <a:rPr lang="en-US" altLang="zh-CN" sz="2000" dirty="0">
                <a:latin typeface="+mn-lt"/>
                <a:ea typeface="宋体" pitchFamily="2" charset="-122"/>
              </a:rPr>
              <a:t>the largest number of observations</a:t>
            </a:r>
          </a:p>
        </p:txBody>
      </p:sp>
      <p:sp>
        <p:nvSpPr>
          <p:cNvPr id="35893" name="Line 53"/>
          <p:cNvSpPr>
            <a:spLocks noChangeShapeType="1"/>
          </p:cNvSpPr>
          <p:nvPr/>
        </p:nvSpPr>
        <p:spPr bwMode="auto">
          <a:xfrm flipV="1">
            <a:off x="4495800" y="5029200"/>
            <a:ext cx="2133600" cy="6858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94" name="Line 54"/>
          <p:cNvSpPr>
            <a:spLocks noChangeShapeType="1"/>
          </p:cNvSpPr>
          <p:nvPr/>
        </p:nvSpPr>
        <p:spPr bwMode="auto">
          <a:xfrm flipH="1" flipV="1">
            <a:off x="1676400" y="5029200"/>
            <a:ext cx="1676400" cy="6858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95" name="Line 55"/>
          <p:cNvSpPr>
            <a:spLocks noChangeShapeType="1"/>
          </p:cNvSpPr>
          <p:nvPr/>
        </p:nvSpPr>
        <p:spPr bwMode="auto">
          <a:xfrm flipH="1" flipV="1">
            <a:off x="2895600" y="4953000"/>
            <a:ext cx="457200" cy="7620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Populations &amp; Samples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5105400"/>
            <a:ext cx="8902700" cy="1295400"/>
          </a:xfrm>
        </p:spPr>
        <p:txBody>
          <a:bodyPr/>
          <a:lstStyle/>
          <a:p>
            <a:r>
              <a:rPr lang="en-US" altLang="zh-CN" sz="2400" dirty="0">
                <a:ea typeface="宋体" pitchFamily="2" charset="-122"/>
              </a:rPr>
              <a:t>The graphical &amp; tabular methods presented here apply to both </a:t>
            </a:r>
            <a:r>
              <a:rPr lang="en-US" altLang="zh-CN" sz="2400" dirty="0" smtClean="0">
                <a:ea typeface="宋体" pitchFamily="2" charset="-122"/>
              </a:rPr>
              <a:t>entire populations </a:t>
            </a:r>
            <a:r>
              <a:rPr lang="en-US" altLang="zh-CN" sz="2400" b="1" i="1" dirty="0">
                <a:ea typeface="宋体" pitchFamily="2" charset="-122"/>
              </a:rPr>
              <a:t>and</a:t>
            </a:r>
            <a:r>
              <a:rPr lang="en-US" altLang="zh-CN" sz="2400" dirty="0">
                <a:ea typeface="宋体" pitchFamily="2" charset="-122"/>
              </a:rPr>
              <a:t> samples drawn from populations.</a:t>
            </a:r>
          </a:p>
        </p:txBody>
      </p: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96EB-2692-49D3-A28E-1168C476F518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B4093086-2E75-4E49-A80C-D08C5F428301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457200" y="1325563"/>
            <a:ext cx="2065338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3200">
                <a:latin typeface="Tahoma" pitchFamily="34" charset="0"/>
                <a:ea typeface="宋体" pitchFamily="2" charset="-122"/>
              </a:rPr>
              <a:t>Population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6172200" y="1477963"/>
            <a:ext cx="149860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3200">
                <a:latin typeface="Tahoma" pitchFamily="34" charset="0"/>
                <a:ea typeface="宋体" pitchFamily="2" charset="-122"/>
              </a:rPr>
              <a:t>Sample</a:t>
            </a:r>
          </a:p>
        </p:txBody>
      </p:sp>
      <p:sp>
        <p:nvSpPr>
          <p:cNvPr id="97286" name="Freeform 6"/>
          <p:cNvSpPr>
            <a:spLocks/>
          </p:cNvSpPr>
          <p:nvPr/>
        </p:nvSpPr>
        <p:spPr bwMode="auto">
          <a:xfrm>
            <a:off x="292100" y="2036763"/>
            <a:ext cx="4087813" cy="2611437"/>
          </a:xfrm>
          <a:custGeom>
            <a:avLst/>
            <a:gdLst/>
            <a:ahLst/>
            <a:cxnLst>
              <a:cxn ang="0">
                <a:pos x="440" y="136"/>
              </a:cxn>
              <a:cxn ang="0">
                <a:pos x="8" y="296"/>
              </a:cxn>
              <a:cxn ang="0">
                <a:pos x="16" y="792"/>
              </a:cxn>
              <a:cxn ang="0">
                <a:pos x="64" y="888"/>
              </a:cxn>
              <a:cxn ang="0">
                <a:pos x="176" y="1176"/>
              </a:cxn>
              <a:cxn ang="0">
                <a:pos x="216" y="1256"/>
              </a:cxn>
              <a:cxn ang="0">
                <a:pos x="272" y="1304"/>
              </a:cxn>
              <a:cxn ang="0">
                <a:pos x="296" y="1328"/>
              </a:cxn>
              <a:cxn ang="0">
                <a:pos x="352" y="1344"/>
              </a:cxn>
              <a:cxn ang="0">
                <a:pos x="624" y="1312"/>
              </a:cxn>
              <a:cxn ang="0">
                <a:pos x="776" y="1272"/>
              </a:cxn>
              <a:cxn ang="0">
                <a:pos x="984" y="1280"/>
              </a:cxn>
              <a:cxn ang="0">
                <a:pos x="1088" y="1320"/>
              </a:cxn>
              <a:cxn ang="0">
                <a:pos x="1384" y="1440"/>
              </a:cxn>
              <a:cxn ang="0">
                <a:pos x="1496" y="1512"/>
              </a:cxn>
              <a:cxn ang="0">
                <a:pos x="1752" y="1632"/>
              </a:cxn>
              <a:cxn ang="0">
                <a:pos x="2008" y="1600"/>
              </a:cxn>
              <a:cxn ang="0">
                <a:pos x="2128" y="1512"/>
              </a:cxn>
              <a:cxn ang="0">
                <a:pos x="2200" y="1464"/>
              </a:cxn>
              <a:cxn ang="0">
                <a:pos x="2336" y="1328"/>
              </a:cxn>
              <a:cxn ang="0">
                <a:pos x="2456" y="1176"/>
              </a:cxn>
              <a:cxn ang="0">
                <a:pos x="2520" y="1040"/>
              </a:cxn>
              <a:cxn ang="0">
                <a:pos x="2232" y="488"/>
              </a:cxn>
              <a:cxn ang="0">
                <a:pos x="2120" y="472"/>
              </a:cxn>
              <a:cxn ang="0">
                <a:pos x="2000" y="448"/>
              </a:cxn>
              <a:cxn ang="0">
                <a:pos x="1840" y="264"/>
              </a:cxn>
              <a:cxn ang="0">
                <a:pos x="1800" y="224"/>
              </a:cxn>
              <a:cxn ang="0">
                <a:pos x="1760" y="192"/>
              </a:cxn>
              <a:cxn ang="0">
                <a:pos x="1728" y="144"/>
              </a:cxn>
              <a:cxn ang="0">
                <a:pos x="1352" y="0"/>
              </a:cxn>
              <a:cxn ang="0">
                <a:pos x="672" y="8"/>
              </a:cxn>
              <a:cxn ang="0">
                <a:pos x="424" y="88"/>
              </a:cxn>
              <a:cxn ang="0">
                <a:pos x="440" y="136"/>
              </a:cxn>
            </a:cxnLst>
            <a:rect l="0" t="0" r="r" b="b"/>
            <a:pathLst>
              <a:path w="2575" h="1645">
                <a:moveTo>
                  <a:pt x="440" y="136"/>
                </a:moveTo>
                <a:cubicBezTo>
                  <a:pt x="110" y="170"/>
                  <a:pt x="62" y="79"/>
                  <a:pt x="8" y="296"/>
                </a:cubicBezTo>
                <a:cubicBezTo>
                  <a:pt x="10" y="461"/>
                  <a:pt x="0" y="627"/>
                  <a:pt x="16" y="792"/>
                </a:cubicBezTo>
                <a:cubicBezTo>
                  <a:pt x="19" y="827"/>
                  <a:pt x="52" y="854"/>
                  <a:pt x="64" y="888"/>
                </a:cubicBezTo>
                <a:cubicBezTo>
                  <a:pt x="108" y="1020"/>
                  <a:pt x="77" y="1044"/>
                  <a:pt x="176" y="1176"/>
                </a:cubicBezTo>
                <a:cubicBezTo>
                  <a:pt x="196" y="1236"/>
                  <a:pt x="181" y="1210"/>
                  <a:pt x="216" y="1256"/>
                </a:cubicBezTo>
                <a:cubicBezTo>
                  <a:pt x="231" y="1302"/>
                  <a:pt x="212" y="1264"/>
                  <a:pt x="272" y="1304"/>
                </a:cubicBezTo>
                <a:cubicBezTo>
                  <a:pt x="281" y="1310"/>
                  <a:pt x="286" y="1322"/>
                  <a:pt x="296" y="1328"/>
                </a:cubicBezTo>
                <a:cubicBezTo>
                  <a:pt x="312" y="1337"/>
                  <a:pt x="333" y="1337"/>
                  <a:pt x="352" y="1344"/>
                </a:cubicBezTo>
                <a:cubicBezTo>
                  <a:pt x="442" y="1332"/>
                  <a:pt x="534" y="1331"/>
                  <a:pt x="624" y="1312"/>
                </a:cubicBezTo>
                <a:cubicBezTo>
                  <a:pt x="682" y="1298"/>
                  <a:pt x="713" y="1279"/>
                  <a:pt x="776" y="1272"/>
                </a:cubicBezTo>
                <a:cubicBezTo>
                  <a:pt x="845" y="1274"/>
                  <a:pt x="914" y="1273"/>
                  <a:pt x="984" y="1280"/>
                </a:cubicBezTo>
                <a:cubicBezTo>
                  <a:pt x="1005" y="1282"/>
                  <a:pt x="1071" y="1313"/>
                  <a:pt x="1088" y="1320"/>
                </a:cubicBezTo>
                <a:cubicBezTo>
                  <a:pt x="1188" y="1356"/>
                  <a:pt x="1283" y="1399"/>
                  <a:pt x="1384" y="1440"/>
                </a:cubicBezTo>
                <a:cubicBezTo>
                  <a:pt x="1488" y="1527"/>
                  <a:pt x="1369" y="1434"/>
                  <a:pt x="1496" y="1512"/>
                </a:cubicBezTo>
                <a:cubicBezTo>
                  <a:pt x="1592" y="1571"/>
                  <a:pt x="1632" y="1617"/>
                  <a:pt x="1752" y="1632"/>
                </a:cubicBezTo>
                <a:cubicBezTo>
                  <a:pt x="1837" y="1625"/>
                  <a:pt x="1934" y="1645"/>
                  <a:pt x="2008" y="1600"/>
                </a:cubicBezTo>
                <a:cubicBezTo>
                  <a:pt x="2050" y="1573"/>
                  <a:pt x="2087" y="1540"/>
                  <a:pt x="2128" y="1512"/>
                </a:cubicBezTo>
                <a:cubicBezTo>
                  <a:pt x="2151" y="1495"/>
                  <a:pt x="2200" y="1464"/>
                  <a:pt x="2200" y="1464"/>
                </a:cubicBezTo>
                <a:cubicBezTo>
                  <a:pt x="2240" y="1403"/>
                  <a:pt x="2277" y="1371"/>
                  <a:pt x="2336" y="1328"/>
                </a:cubicBezTo>
                <a:cubicBezTo>
                  <a:pt x="2371" y="1256"/>
                  <a:pt x="2406" y="1235"/>
                  <a:pt x="2456" y="1176"/>
                </a:cubicBezTo>
                <a:cubicBezTo>
                  <a:pt x="2500" y="1059"/>
                  <a:pt x="2473" y="1101"/>
                  <a:pt x="2520" y="1040"/>
                </a:cubicBezTo>
                <a:cubicBezTo>
                  <a:pt x="2575" y="818"/>
                  <a:pt x="2421" y="593"/>
                  <a:pt x="2232" y="488"/>
                </a:cubicBezTo>
                <a:cubicBezTo>
                  <a:pt x="2204" y="472"/>
                  <a:pt x="2129" y="472"/>
                  <a:pt x="2120" y="472"/>
                </a:cubicBezTo>
                <a:cubicBezTo>
                  <a:pt x="2080" y="458"/>
                  <a:pt x="2041" y="453"/>
                  <a:pt x="2000" y="448"/>
                </a:cubicBezTo>
                <a:cubicBezTo>
                  <a:pt x="1929" y="401"/>
                  <a:pt x="1894" y="325"/>
                  <a:pt x="1840" y="264"/>
                </a:cubicBezTo>
                <a:cubicBezTo>
                  <a:pt x="1827" y="249"/>
                  <a:pt x="1814" y="236"/>
                  <a:pt x="1800" y="224"/>
                </a:cubicBezTo>
                <a:cubicBezTo>
                  <a:pt x="1787" y="212"/>
                  <a:pt x="1771" y="204"/>
                  <a:pt x="1760" y="192"/>
                </a:cubicBezTo>
                <a:cubicBezTo>
                  <a:pt x="1747" y="177"/>
                  <a:pt x="1742" y="156"/>
                  <a:pt x="1728" y="144"/>
                </a:cubicBezTo>
                <a:cubicBezTo>
                  <a:pt x="1624" y="55"/>
                  <a:pt x="1482" y="21"/>
                  <a:pt x="1352" y="0"/>
                </a:cubicBezTo>
                <a:cubicBezTo>
                  <a:pt x="1125" y="2"/>
                  <a:pt x="898" y="0"/>
                  <a:pt x="672" y="8"/>
                </a:cubicBezTo>
                <a:cubicBezTo>
                  <a:pt x="588" y="10"/>
                  <a:pt x="502" y="61"/>
                  <a:pt x="424" y="88"/>
                </a:cubicBezTo>
                <a:cubicBezTo>
                  <a:pt x="414" y="136"/>
                  <a:pt x="403" y="123"/>
                  <a:pt x="440" y="136"/>
                </a:cubicBez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7" name="Oval 7"/>
          <p:cNvSpPr>
            <a:spLocks noChangeArrowheads="1"/>
          </p:cNvSpPr>
          <p:nvPr/>
        </p:nvSpPr>
        <p:spPr bwMode="auto">
          <a:xfrm>
            <a:off x="762000" y="368776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8" name="Oval 8"/>
          <p:cNvSpPr>
            <a:spLocks noChangeArrowheads="1"/>
          </p:cNvSpPr>
          <p:nvPr/>
        </p:nvSpPr>
        <p:spPr bwMode="auto">
          <a:xfrm>
            <a:off x="533400" y="262096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9" name="Oval 9"/>
          <p:cNvSpPr>
            <a:spLocks noChangeArrowheads="1"/>
          </p:cNvSpPr>
          <p:nvPr/>
        </p:nvSpPr>
        <p:spPr bwMode="auto">
          <a:xfrm>
            <a:off x="1219200" y="284956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0" name="Oval 10"/>
          <p:cNvSpPr>
            <a:spLocks noChangeArrowheads="1"/>
          </p:cNvSpPr>
          <p:nvPr/>
        </p:nvSpPr>
        <p:spPr bwMode="auto">
          <a:xfrm>
            <a:off x="3200400" y="406876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1" name="Oval 11"/>
          <p:cNvSpPr>
            <a:spLocks noChangeArrowheads="1"/>
          </p:cNvSpPr>
          <p:nvPr/>
        </p:nvSpPr>
        <p:spPr bwMode="auto">
          <a:xfrm>
            <a:off x="1143000" y="223996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2" name="Oval 12"/>
          <p:cNvSpPr>
            <a:spLocks noChangeArrowheads="1"/>
          </p:cNvSpPr>
          <p:nvPr/>
        </p:nvSpPr>
        <p:spPr bwMode="auto">
          <a:xfrm>
            <a:off x="2819400" y="269716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3" name="Oval 13"/>
          <p:cNvSpPr>
            <a:spLocks noChangeArrowheads="1"/>
          </p:cNvSpPr>
          <p:nvPr/>
        </p:nvSpPr>
        <p:spPr bwMode="auto">
          <a:xfrm>
            <a:off x="533400" y="3001963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4" name="Oval 14"/>
          <p:cNvSpPr>
            <a:spLocks noChangeArrowheads="1"/>
          </p:cNvSpPr>
          <p:nvPr/>
        </p:nvSpPr>
        <p:spPr bwMode="auto">
          <a:xfrm>
            <a:off x="1981200" y="3611563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5" name="Oval 15"/>
          <p:cNvSpPr>
            <a:spLocks noChangeArrowheads="1"/>
          </p:cNvSpPr>
          <p:nvPr/>
        </p:nvSpPr>
        <p:spPr bwMode="auto">
          <a:xfrm>
            <a:off x="2971800" y="3230563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6" name="Oval 16"/>
          <p:cNvSpPr>
            <a:spLocks noChangeArrowheads="1"/>
          </p:cNvSpPr>
          <p:nvPr/>
        </p:nvSpPr>
        <p:spPr bwMode="auto">
          <a:xfrm>
            <a:off x="1981200" y="2773363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7" name="Oval 17"/>
          <p:cNvSpPr>
            <a:spLocks noChangeArrowheads="1"/>
          </p:cNvSpPr>
          <p:nvPr/>
        </p:nvSpPr>
        <p:spPr bwMode="auto">
          <a:xfrm>
            <a:off x="2438400" y="4068763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8" name="Oval 18"/>
          <p:cNvSpPr>
            <a:spLocks noChangeArrowheads="1"/>
          </p:cNvSpPr>
          <p:nvPr/>
        </p:nvSpPr>
        <p:spPr bwMode="auto">
          <a:xfrm>
            <a:off x="3581400" y="3611563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9" name="Oval 19"/>
          <p:cNvSpPr>
            <a:spLocks noChangeArrowheads="1"/>
          </p:cNvSpPr>
          <p:nvPr/>
        </p:nvSpPr>
        <p:spPr bwMode="auto">
          <a:xfrm>
            <a:off x="2133600" y="2392363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0" name="Oval 20"/>
          <p:cNvSpPr>
            <a:spLocks noChangeArrowheads="1"/>
          </p:cNvSpPr>
          <p:nvPr/>
        </p:nvSpPr>
        <p:spPr bwMode="auto">
          <a:xfrm>
            <a:off x="838200" y="3306763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1" name="Oval 21"/>
          <p:cNvSpPr>
            <a:spLocks noChangeArrowheads="1"/>
          </p:cNvSpPr>
          <p:nvPr/>
        </p:nvSpPr>
        <p:spPr bwMode="auto">
          <a:xfrm>
            <a:off x="1524000" y="3154363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2" name="Oval 22"/>
          <p:cNvSpPr>
            <a:spLocks noChangeArrowheads="1"/>
          </p:cNvSpPr>
          <p:nvPr/>
        </p:nvSpPr>
        <p:spPr bwMode="auto">
          <a:xfrm>
            <a:off x="2590800" y="3382963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3" name="Oval 23"/>
          <p:cNvSpPr>
            <a:spLocks noChangeArrowheads="1"/>
          </p:cNvSpPr>
          <p:nvPr/>
        </p:nvSpPr>
        <p:spPr bwMode="auto">
          <a:xfrm>
            <a:off x="3962400" y="3306763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4" name="Oval 24"/>
          <p:cNvSpPr>
            <a:spLocks noChangeArrowheads="1"/>
          </p:cNvSpPr>
          <p:nvPr/>
        </p:nvSpPr>
        <p:spPr bwMode="auto">
          <a:xfrm>
            <a:off x="3429000" y="3154363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5" name="Oval 25"/>
          <p:cNvSpPr>
            <a:spLocks noChangeArrowheads="1"/>
          </p:cNvSpPr>
          <p:nvPr/>
        </p:nvSpPr>
        <p:spPr bwMode="auto">
          <a:xfrm>
            <a:off x="1524000" y="2544763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6" name="Freeform 26"/>
          <p:cNvSpPr>
            <a:spLocks/>
          </p:cNvSpPr>
          <p:nvPr/>
        </p:nvSpPr>
        <p:spPr bwMode="auto">
          <a:xfrm>
            <a:off x="5638800" y="2773363"/>
            <a:ext cx="2717800" cy="1377950"/>
          </a:xfrm>
          <a:custGeom>
            <a:avLst/>
            <a:gdLst/>
            <a:ahLst/>
            <a:cxnLst>
              <a:cxn ang="0">
                <a:pos x="995" y="224"/>
              </a:cxn>
              <a:cxn ang="0">
                <a:pos x="1723" y="136"/>
              </a:cxn>
              <a:cxn ang="0">
                <a:pos x="1755" y="168"/>
              </a:cxn>
              <a:cxn ang="0">
                <a:pos x="1939" y="328"/>
              </a:cxn>
              <a:cxn ang="0">
                <a:pos x="2059" y="464"/>
              </a:cxn>
              <a:cxn ang="0">
                <a:pos x="2131" y="624"/>
              </a:cxn>
              <a:cxn ang="0">
                <a:pos x="2171" y="824"/>
              </a:cxn>
              <a:cxn ang="0">
                <a:pos x="2147" y="1016"/>
              </a:cxn>
              <a:cxn ang="0">
                <a:pos x="1971" y="1136"/>
              </a:cxn>
              <a:cxn ang="0">
                <a:pos x="1507" y="1320"/>
              </a:cxn>
              <a:cxn ang="0">
                <a:pos x="1083" y="1304"/>
              </a:cxn>
              <a:cxn ang="0">
                <a:pos x="435" y="968"/>
              </a:cxn>
              <a:cxn ang="0">
                <a:pos x="155" y="704"/>
              </a:cxn>
              <a:cxn ang="0">
                <a:pos x="27" y="424"/>
              </a:cxn>
              <a:cxn ang="0">
                <a:pos x="243" y="0"/>
              </a:cxn>
              <a:cxn ang="0">
                <a:pos x="699" y="64"/>
              </a:cxn>
              <a:cxn ang="0">
                <a:pos x="795" y="152"/>
              </a:cxn>
              <a:cxn ang="0">
                <a:pos x="883" y="224"/>
              </a:cxn>
              <a:cxn ang="0">
                <a:pos x="995" y="224"/>
              </a:cxn>
            </a:cxnLst>
            <a:rect l="0" t="0" r="r" b="b"/>
            <a:pathLst>
              <a:path w="2171" h="1332">
                <a:moveTo>
                  <a:pt x="995" y="224"/>
                </a:moveTo>
                <a:cubicBezTo>
                  <a:pt x="1254" y="173"/>
                  <a:pt x="1469" y="81"/>
                  <a:pt x="1723" y="136"/>
                </a:cubicBezTo>
                <a:cubicBezTo>
                  <a:pt x="1737" y="139"/>
                  <a:pt x="1742" y="159"/>
                  <a:pt x="1755" y="168"/>
                </a:cubicBezTo>
                <a:cubicBezTo>
                  <a:pt x="1832" y="221"/>
                  <a:pt x="1878" y="255"/>
                  <a:pt x="1939" y="328"/>
                </a:cubicBezTo>
                <a:cubicBezTo>
                  <a:pt x="1977" y="374"/>
                  <a:pt x="2059" y="464"/>
                  <a:pt x="2059" y="464"/>
                </a:cubicBezTo>
                <a:cubicBezTo>
                  <a:pt x="2083" y="517"/>
                  <a:pt x="2118" y="566"/>
                  <a:pt x="2131" y="624"/>
                </a:cubicBezTo>
                <a:cubicBezTo>
                  <a:pt x="2145" y="690"/>
                  <a:pt x="2154" y="757"/>
                  <a:pt x="2171" y="824"/>
                </a:cubicBezTo>
                <a:cubicBezTo>
                  <a:pt x="2163" y="888"/>
                  <a:pt x="2165" y="954"/>
                  <a:pt x="2147" y="1016"/>
                </a:cubicBezTo>
                <a:cubicBezTo>
                  <a:pt x="2132" y="1064"/>
                  <a:pt x="1995" y="1126"/>
                  <a:pt x="1971" y="1136"/>
                </a:cubicBezTo>
                <a:cubicBezTo>
                  <a:pt x="1815" y="1194"/>
                  <a:pt x="1666" y="1276"/>
                  <a:pt x="1507" y="1320"/>
                </a:cubicBezTo>
                <a:cubicBezTo>
                  <a:pt x="1365" y="1316"/>
                  <a:pt x="1221" y="1332"/>
                  <a:pt x="1083" y="1304"/>
                </a:cubicBezTo>
                <a:cubicBezTo>
                  <a:pt x="849" y="1255"/>
                  <a:pt x="617" y="1120"/>
                  <a:pt x="435" y="968"/>
                </a:cubicBezTo>
                <a:cubicBezTo>
                  <a:pt x="335" y="885"/>
                  <a:pt x="261" y="775"/>
                  <a:pt x="155" y="704"/>
                </a:cubicBezTo>
                <a:cubicBezTo>
                  <a:pt x="98" y="614"/>
                  <a:pt x="65" y="521"/>
                  <a:pt x="27" y="424"/>
                </a:cubicBezTo>
                <a:cubicBezTo>
                  <a:pt x="0" y="236"/>
                  <a:pt x="53" y="37"/>
                  <a:pt x="243" y="0"/>
                </a:cubicBezTo>
                <a:cubicBezTo>
                  <a:pt x="427" y="14"/>
                  <a:pt x="541" y="11"/>
                  <a:pt x="699" y="64"/>
                </a:cubicBezTo>
                <a:cubicBezTo>
                  <a:pt x="724" y="89"/>
                  <a:pt x="760" y="140"/>
                  <a:pt x="795" y="152"/>
                </a:cubicBezTo>
                <a:cubicBezTo>
                  <a:pt x="864" y="221"/>
                  <a:pt x="830" y="206"/>
                  <a:pt x="883" y="224"/>
                </a:cubicBezTo>
                <a:cubicBezTo>
                  <a:pt x="997" y="215"/>
                  <a:pt x="995" y="178"/>
                  <a:pt x="995" y="224"/>
                </a:cubicBezTo>
                <a:close/>
              </a:path>
            </a:pathLst>
          </a:cu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7" name="Oval 27"/>
          <p:cNvSpPr>
            <a:spLocks noChangeArrowheads="1"/>
          </p:cNvSpPr>
          <p:nvPr/>
        </p:nvSpPr>
        <p:spPr bwMode="auto">
          <a:xfrm>
            <a:off x="6248400" y="315436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8" name="Oval 28"/>
          <p:cNvSpPr>
            <a:spLocks noChangeArrowheads="1"/>
          </p:cNvSpPr>
          <p:nvPr/>
        </p:nvSpPr>
        <p:spPr bwMode="auto">
          <a:xfrm>
            <a:off x="6858000" y="3535363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9" name="Oval 29"/>
          <p:cNvSpPr>
            <a:spLocks noChangeArrowheads="1"/>
          </p:cNvSpPr>
          <p:nvPr/>
        </p:nvSpPr>
        <p:spPr bwMode="auto">
          <a:xfrm>
            <a:off x="7772400" y="3535363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10" name="Oval 30"/>
          <p:cNvSpPr>
            <a:spLocks noChangeArrowheads="1"/>
          </p:cNvSpPr>
          <p:nvPr/>
        </p:nvSpPr>
        <p:spPr bwMode="auto">
          <a:xfrm>
            <a:off x="7315200" y="3459163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11" name="AutoShape 31"/>
          <p:cNvSpPr>
            <a:spLocks noChangeArrowheads="1"/>
          </p:cNvSpPr>
          <p:nvPr/>
        </p:nvSpPr>
        <p:spPr bwMode="auto">
          <a:xfrm>
            <a:off x="4419600" y="3078163"/>
            <a:ext cx="1219200" cy="685800"/>
          </a:xfrm>
          <a:prstGeom prst="rightArrow">
            <a:avLst>
              <a:gd name="adj1" fmla="val 50000"/>
              <a:gd name="adj2" fmla="val 44444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1800">
                <a:latin typeface="Tahoma" pitchFamily="34" charset="0"/>
                <a:ea typeface="宋体" pitchFamily="2" charset="-122"/>
              </a:rPr>
              <a:t>Subset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Shapes of Histograms…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CN" b="1" dirty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Bell Shape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A special type of </a:t>
            </a:r>
            <a:r>
              <a:rPr lang="en-US" altLang="zh-CN" b="1" i="1" dirty="0">
                <a:solidFill>
                  <a:srgbClr val="FF0000"/>
                </a:solidFill>
                <a:ea typeface="宋体" pitchFamily="2" charset="-122"/>
              </a:rPr>
              <a:t>symmetric</a:t>
            </a:r>
            <a:r>
              <a:rPr lang="en-US" altLang="zh-CN" b="1" i="1" dirty="0">
                <a:ea typeface="宋体" pitchFamily="2" charset="-122"/>
              </a:rPr>
              <a:t> </a:t>
            </a:r>
            <a:r>
              <a:rPr lang="en-US" altLang="zh-CN" b="1" i="1" dirty="0" err="1">
                <a:solidFill>
                  <a:srgbClr val="0000FF"/>
                </a:solidFill>
                <a:ea typeface="宋体" pitchFamily="2" charset="-122"/>
              </a:rPr>
              <a:t>unimodal</a:t>
            </a:r>
            <a:r>
              <a:rPr lang="en-US" altLang="zh-CN" dirty="0">
                <a:ea typeface="宋体" pitchFamily="2" charset="-122"/>
              </a:rPr>
              <a:t> histogram is one that is bell shaped: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A360-C92D-477C-B7E8-4F0028537C27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E7091047-4404-44BB-829E-32EE8A127B2F}" type="slidenum">
              <a:rPr lang="en-US" altLang="zh-CN"/>
              <a:pPr/>
              <a:t>30</a:t>
            </a:fld>
            <a:endParaRPr lang="en-US" altLang="zh-CN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4267200" y="49530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flipV="1">
            <a:off x="4267200" y="32766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 rot="-5400000">
            <a:off x="3186113" y="3940175"/>
            <a:ext cx="167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1200">
                <a:latin typeface="Tahoma" pitchFamily="34" charset="0"/>
                <a:ea typeface="宋体" pitchFamily="2" charset="-122"/>
              </a:rPr>
              <a:t>Frequency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4267200" y="4981575"/>
            <a:ext cx="3657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1200">
                <a:latin typeface="Tahoma" pitchFamily="34" charset="0"/>
                <a:ea typeface="宋体" pitchFamily="2" charset="-122"/>
              </a:rPr>
              <a:t>Variable</a:t>
            </a: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 flipH="1">
            <a:off x="5181600" y="4267200"/>
            <a:ext cx="304800" cy="685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 flipH="1">
            <a:off x="5486400" y="3962400"/>
            <a:ext cx="304800" cy="990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 flipH="1">
            <a:off x="5791200" y="3657600"/>
            <a:ext cx="304800" cy="1295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 flipH="1">
            <a:off x="6096000" y="3962400"/>
            <a:ext cx="304800" cy="990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 flipH="1">
            <a:off x="4876800" y="4419600"/>
            <a:ext cx="3048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 flipH="1">
            <a:off x="4572000" y="4648200"/>
            <a:ext cx="3048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3" name="Rectangle 29"/>
          <p:cNvSpPr>
            <a:spLocks noChangeArrowheads="1"/>
          </p:cNvSpPr>
          <p:nvPr/>
        </p:nvSpPr>
        <p:spPr bwMode="auto">
          <a:xfrm flipH="1">
            <a:off x="4267200" y="4876800"/>
            <a:ext cx="304800" cy="7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4191000" y="57150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>
                <a:ea typeface="宋体" pitchFamily="2" charset="-122"/>
              </a:rPr>
              <a:t>Bell Shaped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 flipH="1">
            <a:off x="6400800" y="4267200"/>
            <a:ext cx="304800" cy="685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 flipH="1">
            <a:off x="6705600" y="4419600"/>
            <a:ext cx="3048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2" name="Rectangle 38"/>
          <p:cNvSpPr>
            <a:spLocks noChangeArrowheads="1"/>
          </p:cNvSpPr>
          <p:nvPr/>
        </p:nvSpPr>
        <p:spPr bwMode="auto">
          <a:xfrm flipH="1">
            <a:off x="7010400" y="4648200"/>
            <a:ext cx="3048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 flipH="1">
            <a:off x="7315200" y="4876800"/>
            <a:ext cx="304800" cy="7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Line 40"/>
          <p:cNvSpPr>
            <a:spLocks noChangeShapeType="1"/>
          </p:cNvSpPr>
          <p:nvPr/>
        </p:nvSpPr>
        <p:spPr bwMode="auto">
          <a:xfrm>
            <a:off x="5943600" y="2971800"/>
            <a:ext cx="0" cy="1981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5" name="Line 41"/>
          <p:cNvSpPr>
            <a:spLocks noChangeShapeType="1"/>
          </p:cNvSpPr>
          <p:nvPr/>
        </p:nvSpPr>
        <p:spPr bwMode="auto">
          <a:xfrm>
            <a:off x="5181600" y="2438400"/>
            <a:ext cx="533400" cy="990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6" name="Rectangle 42"/>
          <p:cNvSpPr>
            <a:spLocks noChangeArrowheads="1"/>
          </p:cNvSpPr>
          <p:nvPr/>
        </p:nvSpPr>
        <p:spPr bwMode="auto">
          <a:xfrm>
            <a:off x="304800" y="3124200"/>
            <a:ext cx="2971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altLang="zh-CN" sz="2000" dirty="0" smtClean="0">
                <a:latin typeface="Tahoma" pitchFamily="34" charset="0"/>
                <a:ea typeface="宋体" pitchFamily="2" charset="-122"/>
              </a:rPr>
              <a:t> Many </a:t>
            </a:r>
            <a:r>
              <a:rPr lang="en-US" altLang="zh-CN" sz="2000" dirty="0">
                <a:latin typeface="Tahoma" pitchFamily="34" charset="0"/>
                <a:ea typeface="宋体" pitchFamily="2" charset="-122"/>
              </a:rPr>
              <a:t>statistical techniques require that the population be bell shaped.</a:t>
            </a:r>
          </a:p>
          <a:p>
            <a:pPr algn="l">
              <a:buFont typeface="Arial" pitchFamily="34" charset="0"/>
              <a:buChar char="•"/>
            </a:pPr>
            <a:endParaRPr lang="en-US" altLang="zh-CN" sz="2000" dirty="0">
              <a:latin typeface="Tahoma" pitchFamily="34" charset="0"/>
              <a:ea typeface="宋体" pitchFamily="2" charset="-122"/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zh-CN" sz="2000" dirty="0" smtClean="0">
                <a:latin typeface="Tahoma" pitchFamily="34" charset="0"/>
                <a:ea typeface="宋体" pitchFamily="2" charset="-122"/>
              </a:rPr>
              <a:t> Drawing </a:t>
            </a:r>
            <a:r>
              <a:rPr lang="en-US" altLang="zh-CN" sz="2000" dirty="0">
                <a:latin typeface="Tahoma" pitchFamily="34" charset="0"/>
                <a:ea typeface="宋体" pitchFamily="2" charset="-122"/>
              </a:rPr>
              <a:t>the histogram helps verify the shape of the population in question.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Histogram Comparison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59A9-AE94-4944-9E5F-AC6F5DAFD52B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2.</a:t>
            </a:r>
            <a:fld id="{10A3A4E5-CA46-432A-B963-AD1AFE92A3BD}" type="slidenum">
              <a:rPr lang="en-US" altLang="zh-CN" smtClean="0"/>
              <a:pPr/>
              <a:t>31</a:t>
            </a:fld>
            <a:endParaRPr lang="en-US" altLang="zh-CN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590800"/>
            <a:ext cx="4368800" cy="30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2663" y="2641600"/>
            <a:ext cx="435133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114800" y="1038761"/>
            <a:ext cx="419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dirty="0">
                <a:latin typeface="Calibri" pitchFamily="34" charset="0"/>
              </a:rPr>
              <a:t>The two courses, Business Statistics and Mathematical Statistics have very different histograms…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211263" y="2087563"/>
            <a:ext cx="238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unimodal vs. bimodal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843088" y="6019800"/>
            <a:ext cx="4079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spread of the marks (narrower | wider)</a:t>
            </a: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1905000" y="2514600"/>
            <a:ext cx="838200" cy="10668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3276600" y="2438400"/>
            <a:ext cx="4191000" cy="12192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3276600" y="2438400"/>
            <a:ext cx="3124200" cy="16002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2"/>
          <p:cNvSpPr>
            <a:spLocks/>
          </p:cNvSpPr>
          <p:nvPr/>
        </p:nvSpPr>
        <p:spPr bwMode="auto">
          <a:xfrm rot="5400000">
            <a:off x="2819400" y="3962400"/>
            <a:ext cx="304800" cy="2743200"/>
          </a:xfrm>
          <a:prstGeom prst="rightBrace">
            <a:avLst>
              <a:gd name="adj1" fmla="val 75000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3"/>
          <p:cNvSpPr>
            <a:spLocks/>
          </p:cNvSpPr>
          <p:nvPr/>
        </p:nvSpPr>
        <p:spPr bwMode="auto">
          <a:xfrm rot="5400000">
            <a:off x="7048500" y="3619500"/>
            <a:ext cx="304800" cy="3429000"/>
          </a:xfrm>
          <a:prstGeom prst="rightBrace">
            <a:avLst>
              <a:gd name="adj1" fmla="val 93750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 flipV="1">
            <a:off x="3048000" y="5486400"/>
            <a:ext cx="1524000" cy="609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V="1">
            <a:off x="5486400" y="5562600"/>
            <a:ext cx="167640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Frequency Polygon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 smtClean="0">
                <a:ea typeface="宋体" pitchFamily="2" charset="-122"/>
              </a:rPr>
              <a:t>It </a:t>
            </a:r>
            <a:r>
              <a:rPr lang="en-US" altLang="zh-CN" sz="4400" dirty="0">
                <a:ea typeface="宋体" pitchFamily="2" charset="-122"/>
              </a:rPr>
              <a:t>is a line version of the histogram</a:t>
            </a:r>
            <a:r>
              <a:rPr lang="en-US" altLang="zh-CN" sz="4400" dirty="0" smtClean="0">
                <a:ea typeface="宋体" pitchFamily="2" charset="-122"/>
              </a:rPr>
              <a:t>.</a:t>
            </a:r>
            <a:endParaRPr lang="en-US" altLang="zh-CN" sz="4400" dirty="0">
              <a:ea typeface="宋体" pitchFamily="2" charset="-122"/>
            </a:endParaRPr>
          </a:p>
          <a:p>
            <a:r>
              <a:rPr lang="en-US" altLang="zh-CN" sz="4400" dirty="0">
                <a:ea typeface="宋体" pitchFamily="2" charset="-122"/>
              </a:rPr>
              <a:t>It is plotted using class midpoints as X values and frequencies as Y values</a:t>
            </a:r>
            <a:r>
              <a:rPr lang="en-US" altLang="zh-CN" sz="4400" dirty="0" smtClean="0">
                <a:ea typeface="宋体" pitchFamily="2" charset="-122"/>
              </a:rPr>
              <a:t>.</a:t>
            </a:r>
          </a:p>
          <a:p>
            <a:r>
              <a:rPr lang="en-US" altLang="zh-CN" sz="4400" dirty="0" smtClean="0">
                <a:ea typeface="宋体" pitchFamily="2" charset="-122"/>
              </a:rPr>
              <a:t>Refer to Lab </a:t>
            </a:r>
            <a:r>
              <a:rPr lang="en-US" altLang="zh-CN" sz="4400" dirty="0">
                <a:ea typeface="宋体" pitchFamily="2" charset="-122"/>
              </a:rPr>
              <a:t>Manual Chapter 2!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3DDE-10C7-4550-AF66-4F155EFC468C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584BEAB9-45DB-4B25-9DBB-9FAC96938107}" type="slidenum">
              <a:rPr lang="en-US" altLang="zh-CN"/>
              <a:pPr/>
              <a:t>32</a:t>
            </a:fld>
            <a:endParaRPr lang="en-US" altLang="zh-CN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763000" cy="838200"/>
          </a:xfrm>
        </p:spPr>
        <p:txBody>
          <a:bodyPr>
            <a:normAutofit/>
          </a:bodyPr>
          <a:lstStyle/>
          <a:p>
            <a:r>
              <a:rPr lang="en-US" altLang="zh-CN" dirty="0" err="1">
                <a:ea typeface="宋体" pitchFamily="2" charset="-122"/>
              </a:rPr>
              <a:t>Ogive</a:t>
            </a:r>
            <a:r>
              <a:rPr lang="en-US" altLang="zh-CN" dirty="0">
                <a:ea typeface="宋体" pitchFamily="2" charset="-122"/>
              </a:rPr>
              <a:t>…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(pronounced “Oh-jive”) is a graph </a:t>
            </a:r>
            <a:r>
              <a:rPr lang="en-US" altLang="zh-CN" dirty="0" smtClean="0">
                <a:ea typeface="宋体" pitchFamily="2" charset="-122"/>
              </a:rPr>
              <a:t>of a </a:t>
            </a:r>
            <a:r>
              <a:rPr lang="en-US" altLang="zh-CN" b="1" i="1" dirty="0">
                <a:ea typeface="宋体" pitchFamily="2" charset="-122"/>
              </a:rPr>
              <a:t>cumulative</a:t>
            </a: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b="1" i="1" dirty="0">
                <a:ea typeface="宋体" pitchFamily="2" charset="-122"/>
              </a:rPr>
              <a:t>frequency distribution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We create an </a:t>
            </a:r>
            <a:r>
              <a:rPr lang="en-US" altLang="zh-CN" dirty="0" err="1" smtClean="0">
                <a:ea typeface="宋体" pitchFamily="2" charset="-122"/>
              </a:rPr>
              <a:t>Ogive</a:t>
            </a:r>
            <a:r>
              <a:rPr lang="en-US" altLang="zh-CN" dirty="0" smtClean="0">
                <a:ea typeface="宋体" pitchFamily="2" charset="-122"/>
              </a:rPr>
              <a:t> </a:t>
            </a:r>
            <a:r>
              <a:rPr lang="en-US" altLang="zh-CN" dirty="0">
                <a:ea typeface="宋体" pitchFamily="2" charset="-122"/>
              </a:rPr>
              <a:t>in three steps</a:t>
            </a:r>
            <a:r>
              <a:rPr lang="en-US" altLang="zh-CN" dirty="0" smtClean="0">
                <a:ea typeface="宋体" pitchFamily="2" charset="-122"/>
              </a:rPr>
              <a:t>…</a:t>
            </a:r>
            <a:endParaRPr lang="en-US" altLang="zh-CN" dirty="0">
              <a:ea typeface="宋体" pitchFamily="2" charset="-122"/>
            </a:endParaRPr>
          </a:p>
          <a:p>
            <a:pPr marL="971550" lvl="1" indent="-514350">
              <a:lnSpc>
                <a:spcPct val="90000"/>
              </a:lnSpc>
              <a:buNone/>
            </a:pPr>
            <a:r>
              <a:rPr lang="en-US" altLang="zh-CN" dirty="0" smtClean="0">
                <a:ea typeface="宋体" pitchFamily="2" charset="-122"/>
              </a:rPr>
              <a:t>1) First</a:t>
            </a:r>
            <a:r>
              <a:rPr lang="en-US" altLang="zh-CN" dirty="0">
                <a:ea typeface="宋体" pitchFamily="2" charset="-122"/>
              </a:rPr>
              <a:t>, from the frequency distribution created </a:t>
            </a:r>
            <a:r>
              <a:rPr lang="en-US" altLang="zh-CN" dirty="0">
                <a:ea typeface="宋体" pitchFamily="2" charset="-122"/>
                <a:hlinkClick r:id="rId3" action="ppaction://hlinksldjump"/>
              </a:rPr>
              <a:t>earlier</a:t>
            </a:r>
            <a:r>
              <a:rPr lang="en-US" altLang="zh-CN" dirty="0">
                <a:ea typeface="宋体" pitchFamily="2" charset="-122"/>
              </a:rPr>
              <a:t>, calculate </a:t>
            </a:r>
            <a:r>
              <a:rPr lang="en-US" altLang="zh-CN" b="1" i="1" dirty="0">
                <a:ea typeface="宋体" pitchFamily="2" charset="-122"/>
              </a:rPr>
              <a:t>relative frequencies</a:t>
            </a:r>
            <a:r>
              <a:rPr lang="en-US" altLang="zh-CN" dirty="0" smtClean="0">
                <a:ea typeface="宋体" pitchFamily="2" charset="-122"/>
              </a:rPr>
              <a:t>: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zh-CN" dirty="0" smtClean="0">
                <a:ea typeface="宋体" pitchFamily="2" charset="-122"/>
              </a:rPr>
              <a:t>Relative </a:t>
            </a:r>
            <a:r>
              <a:rPr lang="en-US" altLang="zh-CN" dirty="0">
                <a:ea typeface="宋体" pitchFamily="2" charset="-122"/>
              </a:rPr>
              <a:t>Frequency = # of observations in a class				                Total # of </a:t>
            </a:r>
            <a:r>
              <a:rPr lang="en-US" altLang="zh-CN" dirty="0" smtClean="0">
                <a:ea typeface="宋体" pitchFamily="2" charset="-122"/>
              </a:rPr>
              <a:t>observations</a:t>
            </a:r>
          </a:p>
          <a:p>
            <a:pPr marL="971550" lvl="1" indent="-514350">
              <a:lnSpc>
                <a:spcPct val="90000"/>
              </a:lnSpc>
              <a:buNone/>
            </a:pPr>
            <a:r>
              <a:rPr lang="en-US" dirty="0" smtClean="0"/>
              <a:t>2) Calculate </a:t>
            </a:r>
            <a:r>
              <a:rPr lang="en-US" b="1" i="1" dirty="0" smtClean="0"/>
              <a:t>cumulative relative frequencies</a:t>
            </a:r>
            <a:r>
              <a:rPr lang="en-US" dirty="0" smtClean="0"/>
              <a:t> by adding the current class’ relative frequency to the previous class’ cumulative relative frequency.</a:t>
            </a:r>
          </a:p>
          <a:p>
            <a:pPr algn="ctr">
              <a:lnSpc>
                <a:spcPct val="90000"/>
              </a:lnSpc>
              <a:buNone/>
            </a:pPr>
            <a:r>
              <a:rPr lang="en-US" sz="2000" dirty="0" smtClean="0"/>
              <a:t>(For the first class, its cumulative relative frequency is just its relative frequency)</a:t>
            </a:r>
          </a:p>
          <a:p>
            <a:pPr lvl="1">
              <a:lnSpc>
                <a:spcPct val="90000"/>
              </a:lnSpc>
              <a:buNone/>
            </a:pPr>
            <a:endParaRPr lang="en-US" altLang="zh-CN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zh-CN" altLang="en-US" dirty="0">
              <a:ea typeface="宋体" pitchFamily="2" charset="-122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A57E-B91F-455C-9999-47706A51AD12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2C75FAC3-EF46-4931-B67D-0EBD38E1079E}" type="slidenum">
              <a:rPr lang="en-US" altLang="zh-CN"/>
              <a:pPr/>
              <a:t>33</a:t>
            </a:fld>
            <a:endParaRPr lang="en-US" altLang="zh-CN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3810000" y="39624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Cumulative Relative Frequencies…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0FD3-60AF-4C9C-B7B5-D31180F584EB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CE53F29F-0DBA-4CE8-B8A4-88DCA5DBD575}" type="slidenum">
              <a:rPr lang="en-US" altLang="zh-CN"/>
              <a:pPr/>
              <a:t>34</a:t>
            </a:fld>
            <a:endParaRPr lang="en-US" altLang="zh-CN"/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76350"/>
            <a:ext cx="6337300" cy="4305300"/>
          </a:xfrm>
          <a:prstGeom prst="rect">
            <a:avLst/>
          </a:prstGeom>
          <a:noFill/>
        </p:spPr>
      </p:pic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2590800" y="2209800"/>
            <a:ext cx="457200" cy="22860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5334000" y="2209800"/>
            <a:ext cx="457200" cy="22860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6564313" y="2163763"/>
            <a:ext cx="1400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000" dirty="0">
                <a:solidFill>
                  <a:srgbClr val="008000"/>
                </a:solidFill>
                <a:ea typeface="宋体" pitchFamily="2" charset="-122"/>
              </a:rPr>
              <a:t>first class…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2603500" y="2628900"/>
            <a:ext cx="457200" cy="22860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5435600" y="2628900"/>
            <a:ext cx="457200" cy="22860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5791200" y="2514600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2000" dirty="0">
                <a:solidFill>
                  <a:srgbClr val="0000FF"/>
                </a:solidFill>
                <a:ea typeface="宋体" pitchFamily="2" charset="-122"/>
              </a:rPr>
              <a:t>next class: .355+.185=.540</a:t>
            </a:r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3124200" y="2438400"/>
            <a:ext cx="2209800" cy="2286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3048000" y="2743200"/>
            <a:ext cx="1600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5410200" y="4838700"/>
            <a:ext cx="457200" cy="22860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solidFill>
                <a:srgbClr val="0000FF"/>
              </a:solidFill>
              <a:ea typeface="宋体" pitchFamily="2" charset="-122"/>
            </a:endParaRPr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2641600" y="5257800"/>
            <a:ext cx="457200" cy="2286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5473700" y="5257800"/>
            <a:ext cx="457200" cy="2286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5829300" y="5143500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ea typeface="宋体" pitchFamily="2" charset="-122"/>
              </a:rPr>
              <a:t>last class: .930+.070=1.00</a:t>
            </a:r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3162300" y="5067300"/>
            <a:ext cx="220980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>
            <a:off x="3086100" y="53721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7315200" y="3276600"/>
            <a:ext cx="1841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宋体" pitchFamily="2" charset="-122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zh-CN" dirty="0">
                <a:ea typeface="宋体" pitchFamily="2" charset="-122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914400"/>
          </a:xfrm>
        </p:spPr>
        <p:txBody>
          <a:bodyPr>
            <a:normAutofit/>
          </a:bodyPr>
          <a:lstStyle/>
          <a:p>
            <a:r>
              <a:rPr lang="en-US" altLang="zh-CN" dirty="0" err="1">
                <a:ea typeface="宋体" pitchFamily="2" charset="-122"/>
              </a:rPr>
              <a:t>Ogive</a:t>
            </a:r>
            <a:r>
              <a:rPr lang="en-US" altLang="zh-CN" dirty="0">
                <a:ea typeface="宋体" pitchFamily="2" charset="-122"/>
              </a:rPr>
              <a:t>…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1447800"/>
            <a:ext cx="81407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Is a graph of a </a:t>
            </a:r>
            <a:r>
              <a:rPr lang="en-US" altLang="zh-CN" b="1" i="1" dirty="0">
                <a:ea typeface="宋体" pitchFamily="2" charset="-122"/>
              </a:rPr>
              <a:t>cumulative</a:t>
            </a: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b="1" i="1" dirty="0">
                <a:ea typeface="宋体" pitchFamily="2" charset="-122"/>
              </a:rPr>
              <a:t>frequency distribution</a:t>
            </a:r>
            <a:r>
              <a:rPr lang="en-US" altLang="zh-CN" dirty="0">
                <a:ea typeface="宋体" pitchFamily="2" charset="-122"/>
              </a:rPr>
              <a:t>. 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zh-CN" dirty="0">
                <a:ea typeface="宋体" pitchFamily="2" charset="-122"/>
              </a:rPr>
              <a:t>1) Calculate relative frequencies. 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zh-CN" dirty="0">
                <a:ea typeface="宋体" pitchFamily="2" charset="-122"/>
              </a:rPr>
              <a:t>2) Calculate cumulative relative frequencies. 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zh-CN" dirty="0">
                <a:ea typeface="宋体" pitchFamily="2" charset="-122"/>
              </a:rPr>
              <a:t>3) Graph the cumulative relative frequencies…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DF3F-449D-4777-814E-97871F169073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2765FB6F-E5B6-4D8D-8CFC-F7ACCBAC24CF}" type="slidenum">
              <a:rPr lang="en-US" altLang="zh-CN"/>
              <a:pPr/>
              <a:t>35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altLang="zh-CN" dirty="0" err="1">
                <a:ea typeface="宋体" pitchFamily="2" charset="-122"/>
              </a:rPr>
              <a:t>Ogive</a:t>
            </a:r>
            <a:r>
              <a:rPr lang="en-US" altLang="zh-CN" dirty="0">
                <a:ea typeface="宋体" pitchFamily="2" charset="-122"/>
              </a:rPr>
              <a:t>…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FB9-D3A8-4CF4-84C4-D1AD67EA6498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BB8711B3-DC55-4894-8A7B-74A2425B9834}" type="slidenum">
              <a:rPr lang="en-US" altLang="zh-CN"/>
              <a:pPr/>
              <a:t>36</a:t>
            </a:fld>
            <a:endParaRPr lang="en-US" altLang="zh-CN"/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914400"/>
            <a:ext cx="5918200" cy="5029200"/>
          </a:xfrm>
          <a:prstGeom prst="rect">
            <a:avLst/>
          </a:prstGeom>
          <a:noFill/>
        </p:spPr>
      </p:pic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5105400" y="34290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1981200" y="3429000"/>
            <a:ext cx="3124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52400" y="1981200"/>
            <a:ext cx="2819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altLang="zh-CN" sz="1800" dirty="0">
                <a:latin typeface="Tahoma" pitchFamily="34" charset="0"/>
                <a:ea typeface="宋体" pitchFamily="2" charset="-122"/>
              </a:rPr>
              <a:t>The </a:t>
            </a:r>
            <a:r>
              <a:rPr lang="en-US" altLang="zh-CN" sz="1800" dirty="0" err="1" smtClean="0">
                <a:latin typeface="Tahoma" pitchFamily="34" charset="0"/>
                <a:ea typeface="宋体" pitchFamily="2" charset="-122"/>
              </a:rPr>
              <a:t>Ogive</a:t>
            </a:r>
            <a:r>
              <a:rPr lang="en-US" altLang="zh-CN" sz="1800" dirty="0" smtClean="0">
                <a:latin typeface="Tahoma" pitchFamily="34" charset="0"/>
                <a:ea typeface="宋体" pitchFamily="2" charset="-122"/>
              </a:rPr>
              <a:t> </a:t>
            </a:r>
            <a:r>
              <a:rPr lang="en-US" altLang="zh-CN" sz="1800" dirty="0">
                <a:latin typeface="Tahoma" pitchFamily="34" charset="0"/>
                <a:ea typeface="宋体" pitchFamily="2" charset="-122"/>
              </a:rPr>
              <a:t>can be used to answer questions like:</a:t>
            </a:r>
          </a:p>
          <a:p>
            <a:endParaRPr lang="en-US" altLang="zh-CN" sz="1800" dirty="0">
              <a:latin typeface="Tahoma" pitchFamily="34" charset="0"/>
              <a:ea typeface="宋体" pitchFamily="2" charset="-122"/>
            </a:endParaRPr>
          </a:p>
          <a:p>
            <a:pPr algn="l"/>
            <a:r>
              <a:rPr lang="en-US" altLang="zh-CN" sz="1800" dirty="0" smtClean="0">
                <a:latin typeface="Tahoma" pitchFamily="34" charset="0"/>
                <a:ea typeface="宋体" pitchFamily="2" charset="-122"/>
              </a:rPr>
              <a:t>What </a:t>
            </a:r>
            <a:r>
              <a:rPr lang="en-US" altLang="zh-CN" sz="1800" dirty="0">
                <a:latin typeface="Tahoma" pitchFamily="34" charset="0"/>
                <a:ea typeface="宋体" pitchFamily="2" charset="-122"/>
              </a:rPr>
              <a:t>telephone bill value is at the 50th percentile?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953000" y="6096000"/>
            <a:ext cx="3949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 dirty="0">
                <a:latin typeface="+mj-lt"/>
                <a:ea typeface="宋体" pitchFamily="2" charset="-122"/>
              </a:rPr>
              <a:t>(Refer also to Fig. 2.13 in your textbook)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914400" y="5943600"/>
            <a:ext cx="2819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zh-CN" altLang="en-US" sz="180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“</a:t>
            </a:r>
            <a:r>
              <a:rPr lang="en-US" altLang="zh-CN" sz="180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around $35”</a:t>
            </a:r>
          </a:p>
        </p:txBody>
      </p:sp>
      <p:sp>
        <p:nvSpPr>
          <p:cNvPr id="49162" name="Oval 10"/>
          <p:cNvSpPr>
            <a:spLocks noChangeArrowheads="1"/>
          </p:cNvSpPr>
          <p:nvPr/>
        </p:nvSpPr>
        <p:spPr bwMode="auto">
          <a:xfrm>
            <a:off x="4953000" y="4800600"/>
            <a:ext cx="304800" cy="3048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V="1">
            <a:off x="3124200" y="5029200"/>
            <a:ext cx="1905000" cy="1066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One Nominal Variable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ea typeface="宋体" pitchFamily="2" charset="-122"/>
              </a:rPr>
              <a:t>Bar </a:t>
            </a:r>
            <a:r>
              <a:rPr lang="en-US" altLang="zh-CN" dirty="0">
                <a:ea typeface="宋体" pitchFamily="2" charset="-122"/>
              </a:rPr>
              <a:t>or Column Chart:</a:t>
            </a:r>
          </a:p>
          <a:p>
            <a:pPr>
              <a:buFont typeface="Wingdings" pitchFamily="2" charset="2"/>
              <a:buNone/>
            </a:pPr>
            <a:r>
              <a:rPr lang="en-US" altLang="zh-CN" dirty="0">
                <a:ea typeface="宋体" pitchFamily="2" charset="-122"/>
              </a:rPr>
              <a:t>   </a:t>
            </a:r>
            <a:r>
              <a:rPr lang="en-US" altLang="zh-CN" dirty="0" smtClean="0">
                <a:ea typeface="宋体" pitchFamily="2" charset="-122"/>
              </a:rPr>
              <a:t>		X </a:t>
            </a:r>
            <a:r>
              <a:rPr lang="en-US" altLang="zh-CN" dirty="0">
                <a:ea typeface="宋体" pitchFamily="2" charset="-122"/>
              </a:rPr>
              <a:t>axis: category labels       </a:t>
            </a:r>
            <a:endParaRPr lang="en-US" altLang="zh-CN" dirty="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CN" dirty="0">
                <a:ea typeface="宋体" pitchFamily="2" charset="-122"/>
              </a:rPr>
              <a:t>	</a:t>
            </a:r>
            <a:r>
              <a:rPr lang="en-US" altLang="zh-CN" dirty="0" smtClean="0">
                <a:ea typeface="宋体" pitchFamily="2" charset="-122"/>
              </a:rPr>
              <a:t>	Y </a:t>
            </a:r>
            <a:r>
              <a:rPr lang="en-US" altLang="zh-CN" dirty="0">
                <a:ea typeface="宋体" pitchFamily="2" charset="-122"/>
              </a:rPr>
              <a:t>axis: absolute frequencies</a:t>
            </a:r>
          </a:p>
          <a:p>
            <a:pPr>
              <a:buFont typeface="Wingdings" pitchFamily="2" charset="2"/>
              <a:buNone/>
            </a:pPr>
            <a:endParaRPr lang="en-US" altLang="zh-CN" dirty="0">
              <a:ea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dirty="0">
                <a:ea typeface="宋体" pitchFamily="2" charset="-122"/>
              </a:rPr>
              <a:t>Pie Chart: relative frequency</a:t>
            </a:r>
          </a:p>
          <a:p>
            <a:pPr>
              <a:buFont typeface="Wingdings" pitchFamily="2" charset="2"/>
              <a:buChar char="Ø"/>
            </a:pPr>
            <a:endParaRPr lang="en-US" altLang="zh-CN" dirty="0">
              <a:ea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dirty="0">
                <a:ea typeface="宋体" pitchFamily="2" charset="-122"/>
              </a:rPr>
              <a:t>Pareto Diagram: a special type of column </a:t>
            </a:r>
            <a:r>
              <a:rPr lang="en-US" altLang="zh-CN" dirty="0" smtClean="0">
                <a:ea typeface="宋体" pitchFamily="2" charset="-122"/>
              </a:rPr>
              <a:t>chart categories </a:t>
            </a:r>
            <a:r>
              <a:rPr lang="en-US" altLang="zh-CN" dirty="0">
                <a:ea typeface="宋体" pitchFamily="2" charset="-122"/>
              </a:rPr>
              <a:t>are ordered from left to right, largest </a:t>
            </a:r>
            <a:r>
              <a:rPr lang="en-US" altLang="zh-CN" dirty="0" smtClean="0">
                <a:ea typeface="宋体" pitchFamily="2" charset="-122"/>
              </a:rPr>
              <a:t>frequency to </a:t>
            </a:r>
            <a:r>
              <a:rPr lang="en-US" altLang="zh-CN" dirty="0">
                <a:ea typeface="宋体" pitchFamily="2" charset="-122"/>
              </a:rPr>
              <a:t>smallest</a:t>
            </a:r>
          </a:p>
          <a:p>
            <a:pPr>
              <a:buNone/>
            </a:pPr>
            <a:endParaRPr lang="en-US" altLang="zh-CN" dirty="0">
              <a:ea typeface="宋体" pitchFamily="2" charset="-122"/>
            </a:endParaRPr>
          </a:p>
          <a:p>
            <a:endParaRPr lang="en-US" altLang="zh-CN" dirty="0">
              <a:ea typeface="宋体" pitchFamily="2" charset="-122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7ABE4-96F0-4A53-A33E-546EF57AECA6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158727AE-6413-4008-AC67-9F21A7E04C0B}" type="slidenum">
              <a:rPr lang="en-US" altLang="zh-CN"/>
              <a:pPr/>
              <a:t>37</a:t>
            </a:fld>
            <a:endParaRPr lang="en-US" altLang="zh-CN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altLang="zh-CN" sz="3200" dirty="0">
                <a:ea typeface="宋体" pitchFamily="2" charset="-122"/>
              </a:rPr>
              <a:t>Graphing the Relationship Between Two </a:t>
            </a:r>
            <a:r>
              <a:rPr lang="en-US" altLang="zh-CN" sz="3200" b="1" dirty="0">
                <a:ea typeface="宋体" pitchFamily="2" charset="-122"/>
              </a:rPr>
              <a:t>Interval</a:t>
            </a:r>
            <a:r>
              <a:rPr lang="en-US" altLang="zh-CN" sz="3200" dirty="0">
                <a:ea typeface="宋体" pitchFamily="2" charset="-122"/>
              </a:rPr>
              <a:t> </a:t>
            </a:r>
            <a:r>
              <a:rPr lang="en-US" altLang="zh-CN" sz="3200" dirty="0" smtClean="0">
                <a:ea typeface="宋体" pitchFamily="2" charset="-122"/>
              </a:rPr>
              <a:t>Variables</a:t>
            </a:r>
            <a:endParaRPr lang="en-US" altLang="zh-CN" sz="3200" dirty="0">
              <a:ea typeface="宋体" pitchFamily="2" charset="-122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marL="533400" indent="-533400"/>
            <a:r>
              <a:rPr lang="en-US" altLang="zh-CN" dirty="0">
                <a:ea typeface="宋体" pitchFamily="2" charset="-122"/>
              </a:rPr>
              <a:t>How two interval variables are related? We employ a </a:t>
            </a:r>
            <a:r>
              <a:rPr lang="en-US" altLang="zh-CN" b="1" i="1" dirty="0">
                <a:ea typeface="宋体" pitchFamily="2" charset="-122"/>
              </a:rPr>
              <a:t>scatter plot</a:t>
            </a:r>
            <a:r>
              <a:rPr lang="en-US" altLang="zh-CN" dirty="0">
                <a:ea typeface="宋体" pitchFamily="2" charset="-122"/>
              </a:rPr>
              <a:t>, which plots two variables against one another.</a:t>
            </a:r>
          </a:p>
          <a:p>
            <a:pPr marL="533400" indent="-533400"/>
            <a:endParaRPr lang="en-US" altLang="zh-CN" dirty="0">
              <a:ea typeface="宋体" pitchFamily="2" charset="-122"/>
            </a:endParaRPr>
          </a:p>
          <a:p>
            <a:pPr marL="533400" indent="-533400"/>
            <a:r>
              <a:rPr lang="en-US" altLang="zh-CN" dirty="0">
                <a:ea typeface="宋体" pitchFamily="2" charset="-122"/>
                <a:hlinkClick r:id="rId3" action="ppaction://hlinkfile"/>
              </a:rPr>
              <a:t>Example 2.9 </a:t>
            </a:r>
            <a:r>
              <a:rPr lang="en-US" altLang="zh-CN" dirty="0">
                <a:ea typeface="宋体" pitchFamily="2" charset="-122"/>
              </a:rPr>
              <a:t>A real estate agent wanted to know to what extent the selling price of a home is related to its size…</a:t>
            </a:r>
          </a:p>
          <a:p>
            <a:pPr marL="533400" indent="-533400"/>
            <a:endParaRPr lang="en-US" altLang="zh-CN" dirty="0">
              <a:ea typeface="宋体" pitchFamily="2" charset="-122"/>
            </a:endParaRPr>
          </a:p>
          <a:p>
            <a:pPr marL="533400" indent="-533400">
              <a:buFont typeface="Times" pitchFamily="18" charset="0"/>
              <a:buAutoNum type="arabicParenR"/>
            </a:pPr>
            <a:r>
              <a:rPr lang="en-US" altLang="zh-CN" dirty="0">
                <a:ea typeface="宋体" pitchFamily="2" charset="-122"/>
              </a:rPr>
              <a:t>Collect the data </a:t>
            </a:r>
            <a:r>
              <a:rPr lang="en-US" altLang="zh-CN" dirty="0">
                <a:ea typeface="宋体" pitchFamily="2" charset="-122"/>
                <a:sym typeface="Wingdings" pitchFamily="2" charset="2"/>
              </a:rPr>
              <a:t></a:t>
            </a:r>
          </a:p>
          <a:p>
            <a:pPr marL="533400" indent="-533400">
              <a:buFont typeface="Times" pitchFamily="18" charset="0"/>
              <a:buAutoNum type="arabicParenR"/>
            </a:pPr>
            <a:r>
              <a:rPr lang="en-US" altLang="zh-CN" dirty="0">
                <a:ea typeface="宋体" pitchFamily="2" charset="-122"/>
              </a:rPr>
              <a:t>Determine the </a:t>
            </a:r>
            <a:r>
              <a:rPr lang="en-US" altLang="zh-CN" b="1" i="1" dirty="0">
                <a:ea typeface="宋体" pitchFamily="2" charset="-122"/>
              </a:rPr>
              <a:t>independent </a:t>
            </a:r>
            <a:r>
              <a:rPr lang="en-US" altLang="zh-CN" dirty="0">
                <a:ea typeface="宋体" pitchFamily="2" charset="-122"/>
              </a:rPr>
              <a:t>variable (X – house size) and the </a:t>
            </a:r>
            <a:r>
              <a:rPr lang="en-US" altLang="zh-CN" b="1" i="1" dirty="0">
                <a:ea typeface="宋体" pitchFamily="2" charset="-122"/>
              </a:rPr>
              <a:t>dependent</a:t>
            </a:r>
            <a:r>
              <a:rPr lang="en-US" altLang="zh-CN" dirty="0">
                <a:ea typeface="宋体" pitchFamily="2" charset="-122"/>
              </a:rPr>
              <a:t> variable (Y – selling price) </a:t>
            </a:r>
            <a:r>
              <a:rPr lang="en-US" altLang="zh-CN" dirty="0">
                <a:ea typeface="宋体" pitchFamily="2" charset="-122"/>
                <a:sym typeface="Wingdings" pitchFamily="2" charset="2"/>
              </a:rPr>
              <a:t></a:t>
            </a:r>
          </a:p>
          <a:p>
            <a:pPr marL="533400" indent="-533400">
              <a:buFont typeface="Times" pitchFamily="18" charset="0"/>
              <a:buAutoNum type="arabicParenR"/>
            </a:pPr>
            <a:r>
              <a:rPr lang="en-US" altLang="zh-CN" dirty="0">
                <a:ea typeface="宋体" pitchFamily="2" charset="-122"/>
                <a:sym typeface="Wingdings" pitchFamily="2" charset="2"/>
              </a:rPr>
              <a:t>Use Excel to create a “scatter plot”…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BC76-11E2-4350-B9C0-A16FEFB9667F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BD18448D-C142-48F3-AE55-D1F6EA347C9B}" type="slidenum">
              <a:rPr lang="en-US" altLang="zh-CN"/>
              <a:pPr/>
              <a:t>38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92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Patterns of Scatter Plots…</a:t>
            </a:r>
          </a:p>
        </p:txBody>
      </p:sp>
      <p:sp>
        <p:nvSpPr>
          <p:cNvPr id="58393" name="Rectangle 25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Linearity and Direction are two concepts we are interested in</a:t>
            </a:r>
          </a:p>
        </p:txBody>
      </p:sp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B4076-58AE-4DA6-A1D2-361E48462163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F0AFE72A-5152-41FB-94E7-DD6E985635C7}" type="slidenum">
              <a:rPr lang="en-US" altLang="zh-CN"/>
              <a:pPr/>
              <a:t>39</a:t>
            </a:fld>
            <a:endParaRPr lang="en-US" altLang="zh-CN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flipV="1">
            <a:off x="533400" y="17526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 flipV="1">
            <a:off x="533400" y="3733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6" name="AutoShape 8"/>
          <p:cNvSpPr>
            <a:spLocks noChangeArrowheads="1"/>
          </p:cNvSpPr>
          <p:nvPr/>
        </p:nvSpPr>
        <p:spPr bwMode="auto">
          <a:xfrm rot="-1474212">
            <a:off x="490538" y="2671763"/>
            <a:ext cx="2590800" cy="533400"/>
          </a:xfrm>
          <a:prstGeom prst="rightArrow">
            <a:avLst>
              <a:gd name="adj1" fmla="val 50000"/>
              <a:gd name="adj2" fmla="val 121429"/>
            </a:avLst>
          </a:prstGeom>
          <a:solidFill>
            <a:srgbClr val="FFFF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7" name="AutoShape 9"/>
          <p:cNvSpPr>
            <a:spLocks noChangeArrowheads="1"/>
          </p:cNvSpPr>
          <p:nvPr/>
        </p:nvSpPr>
        <p:spPr bwMode="auto">
          <a:xfrm>
            <a:off x="914400" y="3352800"/>
            <a:ext cx="152400" cy="152400"/>
          </a:xfrm>
          <a:prstGeom prst="diamond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AutoShape 10"/>
          <p:cNvSpPr>
            <a:spLocks noChangeArrowheads="1"/>
          </p:cNvSpPr>
          <p:nvPr/>
        </p:nvSpPr>
        <p:spPr bwMode="auto">
          <a:xfrm>
            <a:off x="1066800" y="3048000"/>
            <a:ext cx="152400" cy="152400"/>
          </a:xfrm>
          <a:prstGeom prst="diamond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AutoShape 11"/>
          <p:cNvSpPr>
            <a:spLocks noChangeArrowheads="1"/>
          </p:cNvSpPr>
          <p:nvPr/>
        </p:nvSpPr>
        <p:spPr bwMode="auto">
          <a:xfrm>
            <a:off x="1371600" y="3200400"/>
            <a:ext cx="152400" cy="152400"/>
          </a:xfrm>
          <a:prstGeom prst="diamond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AutoShape 12"/>
          <p:cNvSpPr>
            <a:spLocks noChangeArrowheads="1"/>
          </p:cNvSpPr>
          <p:nvPr/>
        </p:nvSpPr>
        <p:spPr bwMode="auto">
          <a:xfrm>
            <a:off x="1676400" y="2590800"/>
            <a:ext cx="152400" cy="152400"/>
          </a:xfrm>
          <a:prstGeom prst="diamond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AutoShape 13"/>
          <p:cNvSpPr>
            <a:spLocks noChangeArrowheads="1"/>
          </p:cNvSpPr>
          <p:nvPr/>
        </p:nvSpPr>
        <p:spPr bwMode="auto">
          <a:xfrm>
            <a:off x="2057400" y="2819400"/>
            <a:ext cx="152400" cy="152400"/>
          </a:xfrm>
          <a:prstGeom prst="diamond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AutoShape 14"/>
          <p:cNvSpPr>
            <a:spLocks noChangeArrowheads="1"/>
          </p:cNvSpPr>
          <p:nvPr/>
        </p:nvSpPr>
        <p:spPr bwMode="auto">
          <a:xfrm>
            <a:off x="2590800" y="2438400"/>
            <a:ext cx="152400" cy="152400"/>
          </a:xfrm>
          <a:prstGeom prst="diamond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V="1">
            <a:off x="6096000" y="17526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V="1">
            <a:off x="6096000" y="3733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AutoShape 17"/>
          <p:cNvSpPr>
            <a:spLocks noChangeArrowheads="1"/>
          </p:cNvSpPr>
          <p:nvPr/>
        </p:nvSpPr>
        <p:spPr bwMode="auto">
          <a:xfrm rot="1474212" flipV="1">
            <a:off x="6053138" y="2671763"/>
            <a:ext cx="2590800" cy="533400"/>
          </a:xfrm>
          <a:prstGeom prst="rightArrow">
            <a:avLst>
              <a:gd name="adj1" fmla="val 50000"/>
              <a:gd name="adj2" fmla="val 121429"/>
            </a:avLst>
          </a:prstGeom>
          <a:solidFill>
            <a:srgbClr val="FFFF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AutoShape 18"/>
          <p:cNvSpPr>
            <a:spLocks noChangeArrowheads="1"/>
          </p:cNvSpPr>
          <p:nvPr/>
        </p:nvSpPr>
        <p:spPr bwMode="auto">
          <a:xfrm>
            <a:off x="6248400" y="2514600"/>
            <a:ext cx="152400" cy="152400"/>
          </a:xfrm>
          <a:prstGeom prst="diamond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7" name="AutoShape 19"/>
          <p:cNvSpPr>
            <a:spLocks noChangeArrowheads="1"/>
          </p:cNvSpPr>
          <p:nvPr/>
        </p:nvSpPr>
        <p:spPr bwMode="auto">
          <a:xfrm>
            <a:off x="6553200" y="2514600"/>
            <a:ext cx="152400" cy="152400"/>
          </a:xfrm>
          <a:prstGeom prst="diamond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8" name="AutoShape 20"/>
          <p:cNvSpPr>
            <a:spLocks noChangeArrowheads="1"/>
          </p:cNvSpPr>
          <p:nvPr/>
        </p:nvSpPr>
        <p:spPr bwMode="auto">
          <a:xfrm>
            <a:off x="6934200" y="2819400"/>
            <a:ext cx="152400" cy="152400"/>
          </a:xfrm>
          <a:prstGeom prst="diamond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9" name="AutoShape 21"/>
          <p:cNvSpPr>
            <a:spLocks noChangeArrowheads="1"/>
          </p:cNvSpPr>
          <p:nvPr/>
        </p:nvSpPr>
        <p:spPr bwMode="auto">
          <a:xfrm>
            <a:off x="7239000" y="2743200"/>
            <a:ext cx="152400" cy="152400"/>
          </a:xfrm>
          <a:prstGeom prst="diamond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0" name="AutoShape 22"/>
          <p:cNvSpPr>
            <a:spLocks noChangeArrowheads="1"/>
          </p:cNvSpPr>
          <p:nvPr/>
        </p:nvSpPr>
        <p:spPr bwMode="auto">
          <a:xfrm>
            <a:off x="7620000" y="3200400"/>
            <a:ext cx="152400" cy="152400"/>
          </a:xfrm>
          <a:prstGeom prst="diamond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1" name="AutoShape 23"/>
          <p:cNvSpPr>
            <a:spLocks noChangeArrowheads="1"/>
          </p:cNvSpPr>
          <p:nvPr/>
        </p:nvSpPr>
        <p:spPr bwMode="auto">
          <a:xfrm>
            <a:off x="8153400" y="3352800"/>
            <a:ext cx="152400" cy="152400"/>
          </a:xfrm>
          <a:prstGeom prst="diamond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81000" y="3886200"/>
            <a:ext cx="2933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latin typeface="Tahoma" pitchFamily="34" charset="0"/>
                <a:ea typeface="宋体" pitchFamily="2" charset="-122"/>
              </a:rPr>
              <a:t>Positive Linear Relationship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5656263" y="3886200"/>
            <a:ext cx="3051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latin typeface="Tahoma" pitchFamily="34" charset="0"/>
                <a:ea typeface="宋体" pitchFamily="2" charset="-122"/>
              </a:rPr>
              <a:t>Negative Linear Relationship</a:t>
            </a:r>
          </a:p>
        </p:txBody>
      </p:sp>
      <p:sp>
        <p:nvSpPr>
          <p:cNvPr id="58396" name="Line 28"/>
          <p:cNvSpPr>
            <a:spLocks noChangeShapeType="1"/>
          </p:cNvSpPr>
          <p:nvPr/>
        </p:nvSpPr>
        <p:spPr bwMode="auto">
          <a:xfrm flipV="1">
            <a:off x="3492500" y="41148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7" name="Line 29"/>
          <p:cNvSpPr>
            <a:spLocks noChangeShapeType="1"/>
          </p:cNvSpPr>
          <p:nvPr/>
        </p:nvSpPr>
        <p:spPr bwMode="auto">
          <a:xfrm flipV="1">
            <a:off x="3492500" y="6096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9" name="AutoShape 31"/>
          <p:cNvSpPr>
            <a:spLocks noChangeArrowheads="1"/>
          </p:cNvSpPr>
          <p:nvPr/>
        </p:nvSpPr>
        <p:spPr bwMode="auto">
          <a:xfrm>
            <a:off x="3644900" y="4724400"/>
            <a:ext cx="152400" cy="152400"/>
          </a:xfrm>
          <a:prstGeom prst="diamond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0" name="AutoShape 32"/>
          <p:cNvSpPr>
            <a:spLocks noChangeArrowheads="1"/>
          </p:cNvSpPr>
          <p:nvPr/>
        </p:nvSpPr>
        <p:spPr bwMode="auto">
          <a:xfrm>
            <a:off x="3797300" y="5029200"/>
            <a:ext cx="152400" cy="152400"/>
          </a:xfrm>
          <a:prstGeom prst="diamond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1" name="AutoShape 33"/>
          <p:cNvSpPr>
            <a:spLocks noChangeArrowheads="1"/>
          </p:cNvSpPr>
          <p:nvPr/>
        </p:nvSpPr>
        <p:spPr bwMode="auto">
          <a:xfrm>
            <a:off x="4025900" y="5257800"/>
            <a:ext cx="152400" cy="152400"/>
          </a:xfrm>
          <a:prstGeom prst="diamond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2" name="AutoShape 34"/>
          <p:cNvSpPr>
            <a:spLocks noChangeArrowheads="1"/>
          </p:cNvSpPr>
          <p:nvPr/>
        </p:nvSpPr>
        <p:spPr bwMode="auto">
          <a:xfrm>
            <a:off x="4330700" y="5410200"/>
            <a:ext cx="152400" cy="152400"/>
          </a:xfrm>
          <a:prstGeom prst="diamond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3" name="AutoShape 35"/>
          <p:cNvSpPr>
            <a:spLocks noChangeArrowheads="1"/>
          </p:cNvSpPr>
          <p:nvPr/>
        </p:nvSpPr>
        <p:spPr bwMode="auto">
          <a:xfrm>
            <a:off x="4559300" y="5562600"/>
            <a:ext cx="152400" cy="152400"/>
          </a:xfrm>
          <a:prstGeom prst="diamond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4" name="AutoShape 36"/>
          <p:cNvSpPr>
            <a:spLocks noChangeArrowheads="1"/>
          </p:cNvSpPr>
          <p:nvPr/>
        </p:nvSpPr>
        <p:spPr bwMode="auto">
          <a:xfrm>
            <a:off x="4864100" y="5486400"/>
            <a:ext cx="152400" cy="152400"/>
          </a:xfrm>
          <a:prstGeom prst="diamond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3060700" y="6248400"/>
            <a:ext cx="3492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latin typeface="Tahoma" pitchFamily="34" charset="0"/>
                <a:ea typeface="宋体" pitchFamily="2" charset="-122"/>
              </a:rPr>
              <a:t>Weak or Non-Linear Relationship</a:t>
            </a:r>
          </a:p>
        </p:txBody>
      </p:sp>
      <p:sp>
        <p:nvSpPr>
          <p:cNvPr id="58406" name="AutoShape 38"/>
          <p:cNvSpPr>
            <a:spLocks noChangeArrowheads="1"/>
          </p:cNvSpPr>
          <p:nvPr/>
        </p:nvSpPr>
        <p:spPr bwMode="auto">
          <a:xfrm>
            <a:off x="5092700" y="5334000"/>
            <a:ext cx="152400" cy="152400"/>
          </a:xfrm>
          <a:prstGeom prst="diamond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7" name="AutoShape 39"/>
          <p:cNvSpPr>
            <a:spLocks noChangeArrowheads="1"/>
          </p:cNvSpPr>
          <p:nvPr/>
        </p:nvSpPr>
        <p:spPr bwMode="auto">
          <a:xfrm>
            <a:off x="5321300" y="5181600"/>
            <a:ext cx="152400" cy="152400"/>
          </a:xfrm>
          <a:prstGeom prst="diamond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8" name="AutoShape 40"/>
          <p:cNvSpPr>
            <a:spLocks noChangeArrowheads="1"/>
          </p:cNvSpPr>
          <p:nvPr/>
        </p:nvSpPr>
        <p:spPr bwMode="auto">
          <a:xfrm>
            <a:off x="5473700" y="4800600"/>
            <a:ext cx="152400" cy="152400"/>
          </a:xfrm>
          <a:prstGeom prst="diamond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Definitions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5217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>
                <a:ea typeface="宋体" pitchFamily="2" charset="-122"/>
              </a:rPr>
              <a:t>A </a:t>
            </a:r>
            <a:r>
              <a:rPr lang="en-US" altLang="zh-CN" b="1" dirty="0">
                <a:ea typeface="宋体" pitchFamily="2" charset="-122"/>
              </a:rPr>
              <a:t>variable</a:t>
            </a:r>
            <a:r>
              <a:rPr lang="en-US" altLang="zh-CN" dirty="0">
                <a:ea typeface="宋体" pitchFamily="2" charset="-122"/>
              </a:rPr>
              <a:t> is some characteristic of a population or sample. Typically denoted with a capital letter: X, Y, Z…</a:t>
            </a:r>
          </a:p>
          <a:p>
            <a:pPr>
              <a:buNone/>
            </a:pPr>
            <a:r>
              <a:rPr lang="en-US" altLang="zh-CN" dirty="0">
                <a:ea typeface="宋体" pitchFamily="2" charset="-122"/>
              </a:rPr>
              <a:t>	</a:t>
            </a:r>
            <a:r>
              <a:rPr lang="en-US" altLang="zh-CN" dirty="0" smtClean="0">
                <a:ea typeface="宋体" pitchFamily="2" charset="-122"/>
              </a:rPr>
              <a:t>	E.g</a:t>
            </a:r>
            <a:r>
              <a:rPr lang="en-US" altLang="zh-CN" dirty="0">
                <a:ea typeface="宋体" pitchFamily="2" charset="-122"/>
              </a:rPr>
              <a:t>. student </a:t>
            </a:r>
            <a:r>
              <a:rPr lang="en-US" altLang="zh-CN" dirty="0" smtClean="0">
                <a:ea typeface="宋体" pitchFamily="2" charset="-122"/>
              </a:rPr>
              <a:t>grades: X={B, A-, C, A, B,…}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The </a:t>
            </a:r>
            <a:r>
              <a:rPr lang="en-US" altLang="zh-CN" b="1" dirty="0">
                <a:ea typeface="宋体" pitchFamily="2" charset="-122"/>
              </a:rPr>
              <a:t>values</a:t>
            </a:r>
            <a:r>
              <a:rPr lang="en-US" altLang="zh-CN" i="1" dirty="0">
                <a:ea typeface="宋体" pitchFamily="2" charset="-122"/>
              </a:rPr>
              <a:t> </a:t>
            </a:r>
            <a:r>
              <a:rPr lang="en-US" altLang="zh-CN" dirty="0">
                <a:ea typeface="宋体" pitchFamily="2" charset="-122"/>
              </a:rPr>
              <a:t>of the variable are the range of possible values for a variable.</a:t>
            </a:r>
          </a:p>
          <a:p>
            <a:pPr>
              <a:buNone/>
            </a:pPr>
            <a:r>
              <a:rPr lang="en-US" altLang="zh-CN" dirty="0">
                <a:ea typeface="宋体" pitchFamily="2" charset="-122"/>
              </a:rPr>
              <a:t>	</a:t>
            </a:r>
            <a:r>
              <a:rPr lang="en-US" altLang="zh-CN" dirty="0" smtClean="0">
                <a:ea typeface="宋体" pitchFamily="2" charset="-122"/>
              </a:rPr>
              <a:t>	E.g</a:t>
            </a:r>
            <a:r>
              <a:rPr lang="en-US" altLang="zh-CN" dirty="0">
                <a:ea typeface="宋体" pitchFamily="2" charset="-122"/>
              </a:rPr>
              <a:t>. student marks (0..100)</a:t>
            </a:r>
          </a:p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b="1" dirty="0">
                <a:ea typeface="宋体" pitchFamily="2" charset="-122"/>
              </a:rPr>
              <a:t>Data</a:t>
            </a:r>
            <a:r>
              <a:rPr lang="en-US" altLang="zh-CN" dirty="0">
                <a:ea typeface="宋体" pitchFamily="2" charset="-122"/>
              </a:rPr>
              <a:t> are the </a:t>
            </a:r>
            <a:r>
              <a:rPr lang="en-US" altLang="zh-CN" b="1" i="1" dirty="0">
                <a:ea typeface="宋体" pitchFamily="2" charset="-122"/>
              </a:rPr>
              <a:t>observed values</a:t>
            </a:r>
            <a:r>
              <a:rPr lang="en-US" altLang="zh-CN" dirty="0">
                <a:ea typeface="宋体" pitchFamily="2" charset="-122"/>
              </a:rPr>
              <a:t> of a variable.</a:t>
            </a:r>
          </a:p>
          <a:p>
            <a:pPr>
              <a:buNone/>
            </a:pPr>
            <a:r>
              <a:rPr lang="en-US" altLang="zh-CN" dirty="0">
                <a:ea typeface="宋体" pitchFamily="2" charset="-122"/>
              </a:rPr>
              <a:t>	</a:t>
            </a:r>
            <a:r>
              <a:rPr lang="en-US" altLang="zh-CN" dirty="0" smtClean="0">
                <a:ea typeface="宋体" pitchFamily="2" charset="-122"/>
              </a:rPr>
              <a:t>	E.g</a:t>
            </a:r>
            <a:r>
              <a:rPr lang="en-US" altLang="zh-CN" dirty="0">
                <a:ea typeface="宋体" pitchFamily="2" charset="-122"/>
              </a:rPr>
              <a:t>. student marks: {67, 74, 71, 83, 93, 55, 48}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7675-63A9-4D68-8A1A-8F5001A65607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B8EA9A8C-D146-46DE-8217-4A988795583F}" type="slidenum">
              <a:rPr lang="en-US" altLang="zh-CN"/>
              <a:pPr/>
              <a:t>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Time Series Data…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>
                <a:ea typeface="宋体" pitchFamily="2" charset="-122"/>
              </a:rPr>
              <a:t>Observations measured at the same point in time are called </a:t>
            </a:r>
            <a:r>
              <a:rPr lang="en-US" altLang="zh-CN" b="1" i="1">
                <a:ea typeface="宋体" pitchFamily="2" charset="-122"/>
              </a:rPr>
              <a:t>cross-sectional</a:t>
            </a:r>
            <a:r>
              <a:rPr lang="en-US" altLang="zh-CN">
                <a:ea typeface="宋体" pitchFamily="2" charset="-122"/>
              </a:rPr>
              <a:t> data.</a:t>
            </a:r>
          </a:p>
          <a:p>
            <a:endParaRPr lang="en-US" altLang="zh-CN">
              <a:ea typeface="宋体" pitchFamily="2" charset="-122"/>
            </a:endParaRPr>
          </a:p>
          <a:p>
            <a:r>
              <a:rPr lang="en-US" altLang="zh-CN">
                <a:ea typeface="宋体" pitchFamily="2" charset="-122"/>
              </a:rPr>
              <a:t>Observations measured at successive points in time are called </a:t>
            </a:r>
            <a:r>
              <a:rPr lang="en-US" altLang="zh-CN" b="1" i="1">
                <a:ea typeface="宋体" pitchFamily="2" charset="-122"/>
              </a:rPr>
              <a:t>time-series</a:t>
            </a:r>
            <a:r>
              <a:rPr lang="en-US" altLang="zh-CN">
                <a:ea typeface="宋体" pitchFamily="2" charset="-122"/>
              </a:rPr>
              <a:t> data.</a:t>
            </a:r>
          </a:p>
          <a:p>
            <a:endParaRPr lang="en-US" altLang="zh-CN">
              <a:ea typeface="宋体" pitchFamily="2" charset="-122"/>
            </a:endParaRPr>
          </a:p>
          <a:p>
            <a:r>
              <a:rPr lang="en-US" altLang="zh-CN">
                <a:ea typeface="宋体" pitchFamily="2" charset="-122"/>
              </a:rPr>
              <a:t>Time-series data graphed on a </a:t>
            </a:r>
            <a:r>
              <a:rPr lang="en-US" altLang="zh-CN" b="1" i="1">
                <a:ea typeface="宋体" pitchFamily="2" charset="-122"/>
              </a:rPr>
              <a:t>line chart</a:t>
            </a:r>
            <a:r>
              <a:rPr lang="en-US" altLang="zh-CN">
                <a:ea typeface="宋体" pitchFamily="2" charset="-122"/>
              </a:rPr>
              <a:t>, which plots the value of the variable on the vertical axis against the time periods on the horizontal axis.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410B-4918-4EC2-AE73-720087228AFD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E28A5619-7441-401F-BB95-AA9A8D9BC090}" type="slidenum">
              <a:rPr lang="en-US" altLang="zh-CN"/>
              <a:pPr/>
              <a:t>40</a:t>
            </a:fld>
            <a:endParaRPr lang="en-US" altLang="zh-CN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Line Chart…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458200" cy="990601"/>
          </a:xfrm>
        </p:spPr>
        <p:txBody>
          <a:bodyPr>
            <a:normAutofit fontScale="92500"/>
          </a:bodyPr>
          <a:lstStyle/>
          <a:p>
            <a:r>
              <a:rPr lang="en-US" altLang="zh-CN" sz="2400" dirty="0">
                <a:ea typeface="宋体" pitchFamily="2" charset="-122"/>
              </a:rPr>
              <a:t>From ’87 to ’92, the tax was fairly flat. Starting ’93, there was a rapid increase taxes until 2001. Finally, there was a downturn in </a:t>
            </a:r>
            <a:r>
              <a:rPr lang="en-US" altLang="zh-CN" sz="2400" u="sng" dirty="0">
                <a:ea typeface="宋体" pitchFamily="2" charset="-122"/>
              </a:rPr>
              <a:t>2002</a:t>
            </a:r>
            <a:r>
              <a:rPr lang="en-US" altLang="zh-CN" sz="2400" dirty="0">
                <a:ea typeface="宋体" pitchFamily="2" charset="-122"/>
              </a:rPr>
              <a:t>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CAC8-156F-4062-AC1F-0BD03E1E24E7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258256B1-AAB1-41BF-8479-01BD2BBC6D89}" type="slidenum">
              <a:rPr lang="en-US" altLang="zh-CN"/>
              <a:pPr/>
              <a:t>41</a:t>
            </a:fld>
            <a:endParaRPr lang="en-US" altLang="zh-CN"/>
          </a:p>
        </p:txBody>
      </p:sp>
      <p:pic>
        <p:nvPicPr>
          <p:cNvPr id="1218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6051550" cy="4576763"/>
          </a:xfrm>
          <a:prstGeom prst="rect">
            <a:avLst/>
          </a:prstGeom>
          <a:noFill/>
        </p:spPr>
      </p:pic>
      <p:sp>
        <p:nvSpPr>
          <p:cNvPr id="121861" name="Line 5"/>
          <p:cNvSpPr>
            <a:spLocks noChangeShapeType="1"/>
          </p:cNvSpPr>
          <p:nvPr/>
        </p:nvSpPr>
        <p:spPr bwMode="auto">
          <a:xfrm flipH="1">
            <a:off x="7239000" y="1676400"/>
            <a:ext cx="228600" cy="1600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59A9-AE94-4944-9E5F-AC6F5DAFD52B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2.</a:t>
            </a:r>
            <a:fld id="{10A3A4E5-CA46-432A-B963-AD1AFE92A3BD}" type="slidenum">
              <a:rPr lang="en-US" altLang="zh-CN" smtClean="0"/>
              <a:pPr/>
              <a:t>42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57528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001" y="188914"/>
            <a:ext cx="7771680" cy="1470025"/>
          </a:xfrm>
        </p:spPr>
        <p:txBody>
          <a:bodyPr/>
          <a:lstStyle/>
          <a:p>
            <a:r>
              <a:rPr lang="en-US" altLang="zh-CN" sz="5400" b="1"/>
              <a:t>Summation Notation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2000" y="2133600"/>
            <a:ext cx="7200000" cy="3505200"/>
          </a:xfrm>
        </p:spPr>
        <p:txBody>
          <a:bodyPr/>
          <a:lstStyle/>
          <a:p>
            <a:pPr marL="609600" indent="-609600" algn="l"/>
            <a:endParaRPr lang="en-US" altLang="zh-CN" dirty="0"/>
          </a:p>
          <a:p>
            <a:pPr marL="609600" indent="-609600" algn="l"/>
            <a:r>
              <a:rPr lang="en-US" altLang="zh-CN" dirty="0"/>
              <a:t>where a and b are integers satisfying  </a:t>
            </a:r>
          </a:p>
          <a:p>
            <a:pPr marL="609600" indent="-609600" algn="l"/>
            <a:r>
              <a:rPr lang="en-US" altLang="zh-CN" i="1" dirty="0"/>
              <a:t>a</a:t>
            </a:r>
            <a:r>
              <a:rPr lang="en-US" altLang="zh-CN" dirty="0"/>
              <a:t> is the starting value for </a:t>
            </a:r>
            <a:r>
              <a:rPr lang="en-US" altLang="zh-CN" i="1" dirty="0" err="1"/>
              <a:t>i</a:t>
            </a:r>
            <a:r>
              <a:rPr lang="en-US" altLang="zh-CN" dirty="0"/>
              <a:t>, </a:t>
            </a:r>
            <a:r>
              <a:rPr lang="en-US" altLang="zh-CN" i="1" dirty="0"/>
              <a:t>b</a:t>
            </a:r>
            <a:r>
              <a:rPr lang="en-US" altLang="zh-CN" dirty="0"/>
              <a:t> is the </a:t>
            </a:r>
            <a:r>
              <a:rPr lang="en-US" altLang="zh-CN" dirty="0" smtClean="0"/>
              <a:t>ending value</a:t>
            </a:r>
            <a:r>
              <a:rPr lang="en-US" altLang="zh-CN" dirty="0"/>
              <a:t>. </a:t>
            </a:r>
          </a:p>
          <a:p>
            <a:pPr marL="609600" indent="-609600" algn="l"/>
            <a:r>
              <a:rPr lang="en-US" altLang="zh-CN" dirty="0"/>
              <a:t>The above notation is to sum up      to      . 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479634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044001" y="1412875"/>
          <a:ext cx="151200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94" name="Equation" r:id="rId3" imgW="393529" imgH="431613" progId="">
                  <p:embed/>
                </p:oleObj>
              </mc:Choice>
              <mc:Fallback>
                <p:oleObj name="Equation" r:id="rId3" imgW="393529" imgH="431613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001" y="1412875"/>
                        <a:ext cx="1512000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479634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7119360" y="2781300"/>
          <a:ext cx="9360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95" name="Equation" r:id="rId5" imgW="355138" imgH="177569" progId="">
                  <p:embed/>
                </p:oleObj>
              </mc:Choice>
              <mc:Fallback>
                <p:oleObj name="Equation" r:id="rId5" imgW="355138" imgH="177569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9360" y="2781300"/>
                        <a:ext cx="936000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479634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336000" y="4437064"/>
          <a:ext cx="4392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96" name="Equation" r:id="rId7" imgW="215806" imgH="228501" progId="">
                  <p:embed/>
                </p:oleObj>
              </mc:Choice>
              <mc:Fallback>
                <p:oleObj name="Equation" r:id="rId7" imgW="215806" imgH="228501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6000" y="4437064"/>
                        <a:ext cx="4392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479634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7250400" y="4437064"/>
          <a:ext cx="43776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97" name="Equation" r:id="rId9" imgW="215806" imgH="228501" progId="">
                  <p:embed/>
                </p:oleObj>
              </mc:Choice>
              <mc:Fallback>
                <p:oleObj name="Equation" r:id="rId9" imgW="215806" imgH="228501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0400" y="4437064"/>
                        <a:ext cx="43776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33400" y="230833"/>
            <a:ext cx="8459640" cy="4188767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endParaRPr lang="en-US" altLang="zh-CN" dirty="0"/>
          </a:p>
          <a:p>
            <a:pPr>
              <a:buFontTx/>
              <a:buNone/>
            </a:pPr>
            <a:r>
              <a:rPr lang="en-US" altLang="zh-CN" dirty="0"/>
              <a:t>That is</a:t>
            </a:r>
            <a:r>
              <a:rPr lang="en-US" altLang="zh-CN" dirty="0" smtClean="0"/>
              <a:t>, for variable </a:t>
            </a:r>
            <a:r>
              <a:rPr lang="en-US" altLang="zh-CN" i="1" dirty="0" smtClean="0"/>
              <a:t>X</a:t>
            </a:r>
            <a:r>
              <a:rPr lang="en-US" altLang="zh-CN" dirty="0" smtClean="0"/>
              <a:t> where </a:t>
            </a:r>
            <a:r>
              <a:rPr lang="en-US" altLang="zh-CN" i="1" dirty="0" smtClean="0"/>
              <a:t>X</a:t>
            </a:r>
            <a:r>
              <a:rPr lang="en-US" altLang="zh-CN" dirty="0" smtClean="0"/>
              <a:t> has values </a:t>
            </a:r>
            <a:endParaRPr lang="en-US" altLang="zh-CN" dirty="0" smtClean="0"/>
          </a:p>
          <a:p>
            <a:pPr>
              <a:buFontTx/>
              <a:buNone/>
            </a:pPr>
            <a:endParaRPr lang="en-US" altLang="zh-CN" dirty="0" smtClean="0"/>
          </a:p>
          <a:p>
            <a:pPr>
              <a:buFontTx/>
              <a:buNone/>
            </a:pPr>
            <a:endParaRPr lang="en-US" altLang="zh-CN" dirty="0" smtClean="0"/>
          </a:p>
          <a:p>
            <a:pPr>
              <a:buFontTx/>
              <a:buNone/>
            </a:pPr>
            <a:r>
              <a:rPr lang="en-US" altLang="zh-CN" dirty="0" smtClean="0"/>
              <a:t>The sum of all the values of </a:t>
            </a:r>
            <a:r>
              <a:rPr lang="en-US" altLang="zh-CN" i="1" dirty="0" smtClean="0"/>
              <a:t>X</a:t>
            </a:r>
            <a:r>
              <a:rPr lang="en-US" altLang="zh-CN" dirty="0" smtClean="0"/>
              <a:t> can be written as </a:t>
            </a:r>
            <a:endParaRPr lang="en-US" altLang="zh-CN" dirty="0"/>
          </a:p>
          <a:p>
            <a:pPr>
              <a:buFontTx/>
              <a:buNone/>
            </a:pPr>
            <a:endParaRPr lang="en-US" altLang="zh-CN" dirty="0"/>
          </a:p>
          <a:p>
            <a:pPr>
              <a:buFontTx/>
              <a:buNone/>
            </a:pPr>
            <a:endParaRPr lang="en-US" altLang="zh-CN" dirty="0"/>
          </a:p>
          <a:p>
            <a:pPr>
              <a:buFontTx/>
              <a:buNone/>
            </a:pPr>
            <a:endParaRPr lang="en-US" altLang="zh-CN" dirty="0"/>
          </a:p>
          <a:p>
            <a:pPr>
              <a:buFontTx/>
              <a:buNone/>
            </a:pPr>
            <a:endParaRPr lang="en-US" altLang="zh-CN" dirty="0" smtClean="0"/>
          </a:p>
          <a:p>
            <a:pPr>
              <a:buFontTx/>
              <a:buNone/>
            </a:pPr>
            <a:r>
              <a:rPr lang="en-US" altLang="zh-CN" dirty="0" smtClean="0"/>
              <a:t>If </a:t>
            </a:r>
            <a:r>
              <a:rPr lang="en-US" altLang="zh-CN" dirty="0"/>
              <a:t>all the values for </a:t>
            </a:r>
            <a:r>
              <a:rPr lang="en-US" altLang="zh-CN" i="1" dirty="0" smtClean="0"/>
              <a:t>X’</a:t>
            </a:r>
            <a:r>
              <a:rPr lang="en-US" altLang="zh-CN" dirty="0" smtClean="0"/>
              <a:t>s </a:t>
            </a:r>
            <a:r>
              <a:rPr lang="en-US" altLang="zh-CN" dirty="0"/>
              <a:t>are given, we can get the value for 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4479634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8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328801"/>
              </p:ext>
            </p:extLst>
          </p:nvPr>
        </p:nvGraphicFramePr>
        <p:xfrm>
          <a:off x="723394" y="4343400"/>
          <a:ext cx="7512480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10" name="Equation" r:id="rId3" imgW="3073400" imgH="431800" progId="">
                  <p:embed/>
                </p:oleObj>
              </mc:Choice>
              <mc:Fallback>
                <p:oleObj name="Equation" r:id="rId3" imgW="3073400" imgH="431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394" y="4343400"/>
                        <a:ext cx="7512480" cy="1223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4479634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8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347220"/>
              </p:ext>
            </p:extLst>
          </p:nvPr>
        </p:nvGraphicFramePr>
        <p:xfrm>
          <a:off x="3200400" y="2438400"/>
          <a:ext cx="1371599" cy="1092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11" name="Equation" r:id="rId5" imgW="393529" imgH="431613" progId="">
                  <p:embed/>
                </p:oleObj>
              </mc:Choice>
              <mc:Fallback>
                <p:oleObj name="Equation" r:id="rId5" imgW="393529" imgH="431613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438400"/>
                        <a:ext cx="1371599" cy="109298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531499"/>
              </p:ext>
            </p:extLst>
          </p:nvPr>
        </p:nvGraphicFramePr>
        <p:xfrm>
          <a:off x="1066800" y="990600"/>
          <a:ext cx="54432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12" name="Equation" r:id="rId7" imgW="1600200" imgH="228600" progId="Equation.3">
                  <p:embed/>
                </p:oleObj>
              </mc:Choice>
              <mc:Fallback>
                <p:oleObj name="Equation" r:id="rId7" imgW="16002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90600"/>
                        <a:ext cx="54432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480" y="260351"/>
            <a:ext cx="8231040" cy="5865813"/>
          </a:xfrm>
        </p:spPr>
        <p:txBody>
          <a:bodyPr/>
          <a:lstStyle/>
          <a:p>
            <a:r>
              <a:rPr lang="en-US" altLang="zh-CN" dirty="0"/>
              <a:t>Example:</a:t>
            </a:r>
          </a:p>
          <a:p>
            <a:pPr>
              <a:buFontTx/>
              <a:buNone/>
            </a:pPr>
            <a:r>
              <a:rPr lang="en-US" altLang="zh-CN" dirty="0"/>
              <a:t>   Suppose X1=2, X2=0, X3=2, X4=5, and X5=1</a:t>
            </a:r>
          </a:p>
          <a:p>
            <a:pPr>
              <a:buFontTx/>
              <a:buNone/>
            </a:pPr>
            <a:endParaRPr lang="en-US" altLang="zh-CN" dirty="0"/>
          </a:p>
          <a:p>
            <a:pPr>
              <a:buFontTx/>
              <a:buNone/>
            </a:pPr>
            <a:endParaRPr lang="en-US" altLang="zh-CN" dirty="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479634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456480" y="1700214"/>
          <a:ext cx="823104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34" name="Equation" r:id="rId3" imgW="3467100" imgH="431800" progId="">
                  <p:embed/>
                </p:oleObj>
              </mc:Choice>
              <mc:Fallback>
                <p:oleObj name="Equation" r:id="rId3" imgW="3467100" imgH="431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480" y="1700214"/>
                        <a:ext cx="8231040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479634" y="2969568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56481" y="3429000"/>
          <a:ext cx="8164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35" name="Equation" r:id="rId5" imgW="3759200" imgH="431800" progId="">
                  <p:embed/>
                </p:oleObj>
              </mc:Choice>
              <mc:Fallback>
                <p:oleObj name="Equation" r:id="rId5" imgW="3759200" imgH="4318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481" y="3429000"/>
                        <a:ext cx="81648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4479634" y="2969568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522720" y="5084764"/>
          <a:ext cx="803376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36" name="Equation" r:id="rId7" imgW="3352800" imgH="431800" progId="">
                  <p:embed/>
                </p:oleObj>
              </mc:Choice>
              <mc:Fallback>
                <p:oleObj name="Equation" r:id="rId7" imgW="3352800" imgH="4318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720" y="5084764"/>
                        <a:ext cx="8033760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480" y="260351"/>
            <a:ext cx="8231040" cy="5865813"/>
          </a:xfrm>
        </p:spPr>
        <p:txBody>
          <a:bodyPr/>
          <a:lstStyle/>
          <a:p>
            <a:r>
              <a:rPr lang="en-US" altLang="zh-CN" sz="3600"/>
              <a:t>In general,</a:t>
            </a:r>
            <a:r>
              <a:rPr lang="en-US" altLang="zh-CN"/>
              <a:t> </a:t>
            </a:r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r>
              <a:rPr lang="en-US" altLang="zh-CN" sz="3600"/>
              <a:t>Example:</a:t>
            </a:r>
          </a:p>
          <a:p>
            <a:endParaRPr lang="en-US" altLang="zh-CN" sz="3600"/>
          </a:p>
          <a:p>
            <a:pPr>
              <a:buFontTx/>
              <a:buNone/>
            </a:pPr>
            <a:r>
              <a:rPr lang="en-US" altLang="zh-CN" sz="3600"/>
              <a:t>                       , while</a:t>
            </a:r>
          </a:p>
          <a:p>
            <a:endParaRPr lang="en-US" altLang="zh-CN" sz="3600"/>
          </a:p>
          <a:p>
            <a:endParaRPr lang="en-US" altLang="zh-CN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479634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2351521" y="1196976"/>
          <a:ext cx="391968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8" name="Equation" r:id="rId3" imgW="1155700" imgH="482600" progId="">
                  <p:embed/>
                </p:oleObj>
              </mc:Choice>
              <mc:Fallback>
                <p:oleObj name="Equation" r:id="rId3" imgW="1155700" imgH="4826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521" y="1196976"/>
                        <a:ext cx="3919680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479634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849600" y="3644901"/>
          <a:ext cx="235008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9" name="Equation" r:id="rId5" imgW="761669" imgH="431613" progId="">
                  <p:embed/>
                </p:oleObj>
              </mc:Choice>
              <mc:Fallback>
                <p:oleObj name="Equation" r:id="rId5" imgW="761669" imgH="431613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600" y="3644901"/>
                        <a:ext cx="2350080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479634" y="295528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4507200" y="3573463"/>
          <a:ext cx="3657600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60" name="Equation" r:id="rId7" imgW="1371600" imgH="482600" progId="">
                  <p:embed/>
                </p:oleObj>
              </mc:Choice>
              <mc:Fallback>
                <p:oleObj name="Equation" r:id="rId7" imgW="1371600" imgH="4826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7200" y="3573463"/>
                        <a:ext cx="3657600" cy="143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Summary II…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0DB1-664C-4EF6-83D4-60546660A441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6965EFC3-D0DB-4A78-92B1-899A2ED00665}" type="slidenum">
              <a:rPr lang="en-US" altLang="zh-CN"/>
              <a:pPr/>
              <a:t>47</a:t>
            </a:fld>
            <a:endParaRPr lang="en-US" altLang="zh-CN"/>
          </a:p>
        </p:txBody>
      </p:sp>
      <p:graphicFrame>
        <p:nvGraphicFramePr>
          <p:cNvPr id="62522" name="Group 58"/>
          <p:cNvGraphicFramePr>
            <a:graphicFrameLocks noGrp="1"/>
          </p:cNvGraphicFramePr>
          <p:nvPr/>
        </p:nvGraphicFramePr>
        <p:xfrm>
          <a:off x="381000" y="1397000"/>
          <a:ext cx="8458200" cy="4096322"/>
        </p:xfrm>
        <a:graphic>
          <a:graphicData uri="http://schemas.openxmlformats.org/drawingml/2006/table">
            <a:tbl>
              <a:tblPr/>
              <a:tblGrid>
                <a:gridCol w="2819400"/>
                <a:gridCol w="2819400"/>
                <a:gridCol w="2819400"/>
              </a:tblGrid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宋体" pitchFamily="2" charset="-122"/>
                        </a:rPr>
                        <a:t>Interval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宋体" pitchFamily="2" charset="-122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宋体" pitchFamily="2" charset="-122"/>
                        </a:rPr>
                        <a:t>Nominal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宋体" pitchFamily="2" charset="-122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宋体" pitchFamily="2" charset="-122"/>
                        </a:rPr>
                        <a:t>Single Set of Data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itchFamily="2" charset="-122"/>
                        </a:rPr>
                        <a:t>Histogram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itchFamily="2" charset="-122"/>
                        </a:rPr>
                        <a:t>Ogive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itchFamily="2" charset="-122"/>
                        </a:rPr>
                        <a:t>Frequency Polygon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itchFamily="2" charset="-122"/>
                        </a:rPr>
                        <a:t>  Stem-and-Leaf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itchFamily="2" charset="-122"/>
                        </a:rPr>
                        <a:t>Pie Charts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itchFamily="2" charset="-122"/>
                        </a:rPr>
                        <a:t>Column/Bar Chart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itchFamily="2" charset="-122"/>
                        </a:rPr>
                        <a:t>Pareto Diagram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宋体" pitchFamily="2" charset="-122"/>
                        </a:rPr>
                        <a:t>Relationship Between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宋体" pitchFamily="2" charset="-122"/>
                        </a:rPr>
                        <a:t>Two Variables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itchFamily="2" charset="-122"/>
                        </a:rPr>
                        <a:t>Scatter Plot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pitchFamily="2" charset="-122"/>
                        </a:rPr>
                        <a:t>Contingency Table, Bar Charts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Chapter 2 -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categorical data?</a:t>
            </a:r>
          </a:p>
          <a:p>
            <a:r>
              <a:rPr lang="en-US" dirty="0" smtClean="0"/>
              <a:t>What is numeric/interval data? </a:t>
            </a:r>
          </a:p>
          <a:p>
            <a:r>
              <a:rPr lang="en-US" dirty="0" smtClean="0"/>
              <a:t>What graphs can you make for ordinal data?</a:t>
            </a:r>
          </a:p>
          <a:p>
            <a:r>
              <a:rPr lang="en-US" dirty="0" smtClean="0"/>
              <a:t>What graphs can you make for interval data?</a:t>
            </a:r>
          </a:p>
          <a:p>
            <a:r>
              <a:rPr lang="en-US" dirty="0" smtClean="0"/>
              <a:t>What are the steps involved in making a bar chart in Excel?</a:t>
            </a:r>
          </a:p>
          <a:p>
            <a:r>
              <a:rPr lang="en-US" dirty="0" smtClean="0"/>
              <a:t>How do you make a histogram in Excel?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678E-6F1D-45F3-B638-C4A5654FD474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7F09-D088-492B-80BA-0CD0630A075B}" type="slidenum">
              <a:rPr lang="en-US" altLang="zh-CN" smtClean="0"/>
              <a:pPr/>
              <a:t>48</a:t>
            </a:fld>
            <a:r>
              <a:rPr lang="en-US" altLang="zh-CN" smtClean="0"/>
              <a:t>/15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96150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Types of Data &amp; Information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1295400"/>
            <a:ext cx="8521700" cy="5105400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Data </a:t>
            </a:r>
            <a:r>
              <a:rPr lang="en-US" altLang="zh-CN" dirty="0">
                <a:ea typeface="宋体" pitchFamily="2" charset="-122"/>
              </a:rPr>
              <a:t>(at least for purposes of Statistics) fall into three main groups:</a:t>
            </a:r>
          </a:p>
          <a:p>
            <a:endParaRPr lang="en-US" altLang="zh-CN" dirty="0">
              <a:ea typeface="宋体" pitchFamily="2" charset="-122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>
                <a:ea typeface="宋体" pitchFamily="2" charset="-122"/>
              </a:rPr>
              <a:t>Quantitative or </a:t>
            </a:r>
            <a:r>
              <a:rPr lang="en-US" altLang="zh-CN" dirty="0" smtClean="0">
                <a:ea typeface="宋体" pitchFamily="2" charset="-122"/>
              </a:rPr>
              <a:t> (1) Numerical (Interval) </a:t>
            </a:r>
            <a:r>
              <a:rPr lang="en-US" altLang="zh-CN" dirty="0">
                <a:ea typeface="宋体" pitchFamily="2" charset="-122"/>
              </a:rPr>
              <a:t>Data:  </a:t>
            </a:r>
          </a:p>
          <a:p>
            <a:pPr algn="ctr">
              <a:buFont typeface="Wingdings" pitchFamily="2" charset="2"/>
              <a:buNone/>
            </a:pPr>
            <a:r>
              <a:rPr lang="en-US" altLang="zh-CN" dirty="0">
                <a:ea typeface="宋体" pitchFamily="2" charset="-122"/>
              </a:rPr>
              <a:t>Discrete Data, Continuous Data</a:t>
            </a:r>
          </a:p>
          <a:p>
            <a:pPr>
              <a:buFont typeface="Wingdings" pitchFamily="2" charset="2"/>
              <a:buChar char="Ø"/>
            </a:pPr>
            <a:endParaRPr lang="en-US" altLang="zh-CN" dirty="0">
              <a:ea typeface="宋体" pitchFamily="2" charset="-122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>
                <a:ea typeface="宋体" pitchFamily="2" charset="-122"/>
              </a:rPr>
              <a:t>Qualitative or Categorical Data:</a:t>
            </a:r>
          </a:p>
          <a:p>
            <a:pPr algn="ctr">
              <a:buFont typeface="Wingdings" pitchFamily="2" charset="2"/>
              <a:buNone/>
            </a:pPr>
            <a:r>
              <a:rPr lang="en-US" altLang="zh-CN" dirty="0" smtClean="0">
                <a:ea typeface="宋体" pitchFamily="2" charset="-122"/>
              </a:rPr>
              <a:t>(2) Ordinal Data, (3) Nominal </a:t>
            </a:r>
            <a:r>
              <a:rPr lang="en-US" altLang="zh-CN" dirty="0">
                <a:ea typeface="宋体" pitchFamily="2" charset="-122"/>
              </a:rPr>
              <a:t>Data, </a:t>
            </a:r>
            <a:r>
              <a:rPr lang="en-US" altLang="zh-CN" dirty="0" smtClean="0">
                <a:ea typeface="宋体" pitchFamily="2" charset="-122"/>
              </a:rPr>
              <a:t> </a:t>
            </a:r>
            <a:endParaRPr lang="en-US" altLang="zh-CN" dirty="0">
              <a:ea typeface="宋体" pitchFamily="2" charset="-122"/>
            </a:endParaRPr>
          </a:p>
          <a:p>
            <a:endParaRPr lang="en-US" altLang="zh-CN" b="1" dirty="0">
              <a:ea typeface="宋体" pitchFamily="2" charset="-122"/>
            </a:endParaRPr>
          </a:p>
          <a:p>
            <a:endParaRPr lang="en-US" altLang="zh-CN" b="1" dirty="0">
              <a:ea typeface="宋体" pitchFamily="2" charset="-122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0342-BF7A-4CD3-8E0A-2D50B6232B5A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46E6083F-32EB-4F3F-B600-F2396EC02D56}" type="slidenum">
              <a:rPr lang="en-US" altLang="zh-CN"/>
              <a:pPr/>
              <a:t>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59A9-AE94-4944-9E5F-AC6F5DAFD52B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2.</a:t>
            </a:r>
            <a:fld id="{10A3A4E5-CA46-432A-B963-AD1AFE92A3BD}" type="slidenum">
              <a:rPr lang="en-US" altLang="zh-CN" smtClean="0"/>
              <a:pPr/>
              <a:t>6</a:t>
            </a:fld>
            <a:endParaRPr lang="en-US" altLang="zh-CN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219200"/>
          <a:ext cx="8229601" cy="1752600"/>
        </p:xfrm>
        <a:graphic>
          <a:graphicData uri="http://schemas.openxmlformats.org/drawingml/2006/table">
            <a:tbl>
              <a:tblPr/>
              <a:tblGrid>
                <a:gridCol w="1206784"/>
                <a:gridCol w="491652"/>
                <a:gridCol w="603393"/>
                <a:gridCol w="1203371"/>
                <a:gridCol w="1545418"/>
                <a:gridCol w="1251480"/>
                <a:gridCol w="1927503"/>
              </a:tblGrid>
              <a:tr h="350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Person Nr.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income in $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 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major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weight in pounds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freshman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sophomore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finance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junior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finance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senior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accounting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" y="4343400"/>
          <a:ext cx="3352799" cy="1524000"/>
        </p:xfrm>
        <a:graphic>
          <a:graphicData uri="http://schemas.openxmlformats.org/drawingml/2006/table">
            <a:tbl>
              <a:tblPr/>
              <a:tblGrid>
                <a:gridCol w="932953"/>
                <a:gridCol w="882973"/>
                <a:gridCol w="1536873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category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frequency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relative frequency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accounting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648200" y="3124200"/>
          <a:ext cx="40862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" y="33528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To count number of observations per category use Excel: </a:t>
            </a:r>
          </a:p>
          <a:p>
            <a:r>
              <a:rPr lang="en-US" sz="1800" dirty="0" smtClean="0"/>
              <a:t>= </a:t>
            </a:r>
            <a:r>
              <a:rPr lang="en-US" sz="1800" dirty="0" err="1" smtClean="0"/>
              <a:t>countif</a:t>
            </a:r>
            <a:r>
              <a:rPr lang="en-US" sz="1800" dirty="0" smtClean="0"/>
              <a:t>(</a:t>
            </a:r>
            <a:r>
              <a:rPr lang="en-US" sz="1800" dirty="0" err="1" smtClean="0"/>
              <a:t>cell,”sophomore</a:t>
            </a:r>
            <a:r>
              <a:rPr lang="en-US" sz="1800" dirty="0" smtClean="0"/>
              <a:t>”)</a:t>
            </a:r>
            <a:endParaRPr lang="en-US" sz="1800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ea typeface="宋体" pitchFamily="2" charset="-122"/>
              </a:rPr>
              <a:t>Example: Types </a:t>
            </a:r>
            <a:r>
              <a:rPr lang="en-US" altLang="zh-CN" dirty="0">
                <a:ea typeface="宋体" pitchFamily="2" charset="-122"/>
              </a:rPr>
              <a:t>of </a:t>
            </a:r>
            <a:r>
              <a:rPr lang="en-US" altLang="zh-CN" dirty="0" smtClean="0">
                <a:ea typeface="宋体" pitchFamily="2" charset="-122"/>
              </a:rPr>
              <a:t>Data</a:t>
            </a:r>
            <a:endParaRPr lang="en-US" altLang="zh-CN" dirty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Types of </a:t>
            </a:r>
            <a:r>
              <a:rPr lang="en-US" altLang="zh-CN" dirty="0" smtClean="0">
                <a:ea typeface="宋体" pitchFamily="2" charset="-122"/>
              </a:rPr>
              <a:t>Data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15D9-5368-406D-8FE1-E4C6553EB852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9D0B2B72-E7DA-417D-A53D-2DB8DA16B114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3086100" y="1676400"/>
            <a:ext cx="1752600" cy="990600"/>
          </a:xfrm>
          <a:prstGeom prst="flowChartDecision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 dirty="0" smtClean="0">
                <a:latin typeface="Tahoma" pitchFamily="34" charset="0"/>
                <a:ea typeface="宋体" pitchFamily="2" charset="-122"/>
              </a:rPr>
              <a:t>Can you do </a:t>
            </a:r>
          </a:p>
          <a:p>
            <a:r>
              <a:rPr lang="en-US" altLang="zh-CN" sz="2000" dirty="0" smtClean="0">
                <a:latin typeface="Tahoma" pitchFamily="34" charset="0"/>
                <a:ea typeface="宋体" pitchFamily="2" charset="-122"/>
              </a:rPr>
              <a:t>math?</a:t>
            </a:r>
            <a:endParaRPr lang="en-US" altLang="zh-CN" sz="2000" dirty="0">
              <a:latin typeface="Tahoma" pitchFamily="34" charset="0"/>
              <a:ea typeface="宋体" pitchFamily="2" charset="-122"/>
            </a:endParaRP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457200" y="1676400"/>
            <a:ext cx="1676400" cy="990600"/>
          </a:xfrm>
          <a:prstGeom prst="flowChartInputOutpu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>
                <a:latin typeface="Tahoma" pitchFamily="34" charset="0"/>
                <a:ea typeface="宋体" pitchFamily="2" charset="-122"/>
              </a:rPr>
              <a:t>Data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5486400" y="1676400"/>
            <a:ext cx="1816031" cy="99060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 dirty="0" smtClean="0">
                <a:latin typeface="Tahoma" pitchFamily="34" charset="0"/>
                <a:ea typeface="宋体" pitchFamily="2" charset="-122"/>
              </a:rPr>
              <a:t>1 Numerical </a:t>
            </a:r>
            <a:r>
              <a:rPr lang="en-US" altLang="zh-CN" dirty="0">
                <a:latin typeface="Tahoma" pitchFamily="34" charset="0"/>
                <a:ea typeface="宋体" pitchFamily="2" charset="-122"/>
              </a:rPr>
              <a:t>Data</a:t>
            </a:r>
          </a:p>
        </p:txBody>
      </p:sp>
      <p:cxnSp>
        <p:nvCxnSpPr>
          <p:cNvPr id="15367" name="AutoShape 7"/>
          <p:cNvCxnSpPr>
            <a:cxnSpLocks noChangeShapeType="1"/>
            <a:stCxn id="15365" idx="5"/>
            <a:endCxn id="15364" idx="1"/>
          </p:cNvCxnSpPr>
          <p:nvPr/>
        </p:nvCxnSpPr>
        <p:spPr bwMode="auto">
          <a:xfrm>
            <a:off x="1963738" y="2171700"/>
            <a:ext cx="112236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med"/>
          </a:ln>
          <a:effectLst/>
        </p:spPr>
      </p:cxnSp>
      <p:cxnSp>
        <p:nvCxnSpPr>
          <p:cNvPr id="15368" name="AutoShape 8"/>
          <p:cNvCxnSpPr>
            <a:cxnSpLocks noChangeShapeType="1"/>
            <a:stCxn id="15364" idx="3"/>
          </p:cNvCxnSpPr>
          <p:nvPr/>
        </p:nvCxnSpPr>
        <p:spPr bwMode="auto">
          <a:xfrm>
            <a:off x="4838700" y="2171700"/>
            <a:ext cx="6477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med"/>
          </a:ln>
          <a:effectLst/>
        </p:spPr>
      </p:cxn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5715000" y="4800600"/>
            <a:ext cx="1600200" cy="99060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 dirty="0" smtClean="0">
                <a:latin typeface="Tahoma" pitchFamily="34" charset="0"/>
                <a:ea typeface="宋体" pitchFamily="2" charset="-122"/>
              </a:rPr>
              <a:t>3 Nominal Data</a:t>
            </a:r>
            <a:endParaRPr lang="en-US" altLang="zh-CN" dirty="0">
              <a:latin typeface="Tahoma" pitchFamily="34" charset="0"/>
              <a:ea typeface="宋体" pitchFamily="2" charset="-122"/>
            </a:endParaRP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5715000" y="3276600"/>
            <a:ext cx="1600200" cy="99060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 dirty="0" smtClean="0">
                <a:latin typeface="Tahoma" pitchFamily="34" charset="0"/>
                <a:ea typeface="宋体" pitchFamily="2" charset="-122"/>
              </a:rPr>
              <a:t>2 Ordinal Data</a:t>
            </a:r>
            <a:endParaRPr lang="en-US" altLang="zh-CN" dirty="0">
              <a:latin typeface="Tahoma" pitchFamily="34" charset="0"/>
              <a:ea typeface="宋体" pitchFamily="2" charset="-122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857575" y="1771590"/>
            <a:ext cx="5652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2000" dirty="0" smtClean="0">
                <a:latin typeface="Tahoma" pitchFamily="34" charset="0"/>
                <a:ea typeface="宋体" pitchFamily="2" charset="-122"/>
              </a:rPr>
              <a:t>Yes</a:t>
            </a:r>
            <a:endParaRPr lang="en-US" altLang="zh-CN" sz="2000" dirty="0">
              <a:latin typeface="Tahoma" pitchFamily="34" charset="0"/>
              <a:ea typeface="宋体" pitchFamily="2" charset="-122"/>
            </a:endParaRPr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3086100" y="3276600"/>
            <a:ext cx="1752600" cy="990600"/>
          </a:xfrm>
          <a:prstGeom prst="flowChartDecision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>
                <a:latin typeface="Tahoma" pitchFamily="34" charset="0"/>
                <a:ea typeface="宋体" pitchFamily="2" charset="-122"/>
              </a:rPr>
              <a:t>Ordered?</a:t>
            </a:r>
          </a:p>
        </p:txBody>
      </p:sp>
      <p:cxnSp>
        <p:nvCxnSpPr>
          <p:cNvPr id="15373" name="AutoShape 13"/>
          <p:cNvCxnSpPr>
            <a:cxnSpLocks noChangeShapeType="1"/>
            <a:stCxn id="15364" idx="2"/>
            <a:endCxn id="15372" idx="0"/>
          </p:cNvCxnSpPr>
          <p:nvPr/>
        </p:nvCxnSpPr>
        <p:spPr bwMode="auto">
          <a:xfrm>
            <a:off x="3962400" y="2667000"/>
            <a:ext cx="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med"/>
          </a:ln>
          <a:effectLst/>
        </p:spPr>
      </p:cxn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038600" y="2743200"/>
            <a:ext cx="4956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2000" dirty="0" smtClean="0">
                <a:latin typeface="Tahoma" pitchFamily="34" charset="0"/>
                <a:ea typeface="宋体" pitchFamily="2" charset="-122"/>
              </a:rPr>
              <a:t>No</a:t>
            </a:r>
            <a:endParaRPr lang="en-US" altLang="zh-CN" sz="2000" dirty="0">
              <a:latin typeface="Tahoma" pitchFamily="34" charset="0"/>
              <a:ea typeface="宋体" pitchFamily="2" charset="-122"/>
            </a:endParaRPr>
          </a:p>
        </p:txBody>
      </p:sp>
      <p:cxnSp>
        <p:nvCxnSpPr>
          <p:cNvPr id="15375" name="AutoShape 15"/>
          <p:cNvCxnSpPr>
            <a:cxnSpLocks noChangeShapeType="1"/>
            <a:stCxn id="15372" idx="3"/>
            <a:endCxn id="15370" idx="1"/>
          </p:cNvCxnSpPr>
          <p:nvPr/>
        </p:nvCxnSpPr>
        <p:spPr bwMode="auto">
          <a:xfrm>
            <a:off x="4838700" y="3771900"/>
            <a:ext cx="8763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med"/>
          </a:ln>
          <a:effectLst/>
        </p:spPr>
      </p:cxn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105400" y="3352800"/>
            <a:ext cx="5652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2000" dirty="0" smtClean="0">
                <a:latin typeface="Tahoma" pitchFamily="34" charset="0"/>
                <a:ea typeface="宋体" pitchFamily="2" charset="-122"/>
              </a:rPr>
              <a:t>Yes</a:t>
            </a:r>
            <a:endParaRPr lang="en-US" altLang="zh-CN" sz="2000" dirty="0">
              <a:latin typeface="Tahoma" pitchFamily="34" charset="0"/>
              <a:ea typeface="宋体" pitchFamily="2" charset="-122"/>
            </a:endParaRPr>
          </a:p>
        </p:txBody>
      </p:sp>
      <p:cxnSp>
        <p:nvCxnSpPr>
          <p:cNvPr id="15377" name="AutoShape 17"/>
          <p:cNvCxnSpPr>
            <a:cxnSpLocks noChangeShapeType="1"/>
            <a:endCxn id="15369" idx="1"/>
          </p:cNvCxnSpPr>
          <p:nvPr/>
        </p:nvCxnSpPr>
        <p:spPr bwMode="auto">
          <a:xfrm>
            <a:off x="3962400" y="5295900"/>
            <a:ext cx="17526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med"/>
          </a:ln>
          <a:effectLst/>
        </p:spPr>
      </p:cxnSp>
      <p:cxnSp>
        <p:nvCxnSpPr>
          <p:cNvPr id="15378" name="AutoShape 18"/>
          <p:cNvCxnSpPr>
            <a:cxnSpLocks noChangeShapeType="1"/>
            <a:stCxn id="15372" idx="2"/>
          </p:cNvCxnSpPr>
          <p:nvPr/>
        </p:nvCxnSpPr>
        <p:spPr bwMode="auto">
          <a:xfrm>
            <a:off x="3962400" y="4267200"/>
            <a:ext cx="0" cy="1066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med"/>
          </a:ln>
          <a:effectLst/>
        </p:spPr>
      </p:cxn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3962400" y="4495800"/>
            <a:ext cx="4956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2000" dirty="0" smtClean="0">
                <a:latin typeface="Tahoma" pitchFamily="34" charset="0"/>
                <a:ea typeface="宋体" pitchFamily="2" charset="-122"/>
              </a:rPr>
              <a:t>No</a:t>
            </a:r>
            <a:endParaRPr lang="en-US" altLang="zh-CN" sz="2000" dirty="0">
              <a:latin typeface="Tahoma" pitchFamily="34" charset="0"/>
              <a:ea typeface="宋体" pitchFamily="2" charset="-122"/>
            </a:endParaRPr>
          </a:p>
        </p:txBody>
      </p:sp>
      <p:sp>
        <p:nvSpPr>
          <p:cNvPr id="15380" name="AutoShape 20"/>
          <p:cNvSpPr>
            <a:spLocks/>
          </p:cNvSpPr>
          <p:nvPr/>
        </p:nvSpPr>
        <p:spPr bwMode="auto">
          <a:xfrm>
            <a:off x="2590800" y="3276600"/>
            <a:ext cx="457200" cy="2514600"/>
          </a:xfrm>
          <a:prstGeom prst="leftBrace">
            <a:avLst>
              <a:gd name="adj1" fmla="val 458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990600" y="4114800"/>
            <a:ext cx="1524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altLang="zh-CN" sz="2000">
                <a:latin typeface="Tahoma" pitchFamily="34" charset="0"/>
                <a:ea typeface="宋体" pitchFamily="2" charset="-122"/>
              </a:rPr>
              <a:t>Categorical Data</a:t>
            </a:r>
          </a:p>
        </p:txBody>
      </p:sp>
      <p:cxnSp>
        <p:nvCxnSpPr>
          <p:cNvPr id="25" name="Straight Arrow Connector 24"/>
          <p:cNvCxnSpPr>
            <a:stCxn id="15366" idx="3"/>
            <a:endCxn id="26" idx="1"/>
          </p:cNvCxnSpPr>
          <p:nvPr/>
        </p:nvCxnSpPr>
        <p:spPr>
          <a:xfrm flipV="1">
            <a:off x="7302431" y="1602433"/>
            <a:ext cx="241369" cy="56926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543800" y="1371600"/>
            <a:ext cx="12192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Discrete</a:t>
            </a:r>
            <a:endParaRPr lang="en-US" dirty="0">
              <a:latin typeface="+mj-lt"/>
            </a:endParaRPr>
          </a:p>
        </p:txBody>
      </p:sp>
      <p:cxnSp>
        <p:nvCxnSpPr>
          <p:cNvPr id="27" name="Straight Arrow Connector 26"/>
          <p:cNvCxnSpPr>
            <a:stCxn id="15366" idx="3"/>
            <a:endCxn id="28" idx="1"/>
          </p:cNvCxnSpPr>
          <p:nvPr/>
        </p:nvCxnSpPr>
        <p:spPr>
          <a:xfrm>
            <a:off x="7302431" y="2171700"/>
            <a:ext cx="241369" cy="32155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543800" y="2293203"/>
            <a:ext cx="13716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Continuous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1 Interval </a:t>
            </a:r>
            <a:r>
              <a:rPr lang="en-US" altLang="zh-CN" dirty="0">
                <a:ea typeface="宋体" pitchFamily="2" charset="-122"/>
              </a:rPr>
              <a:t>data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1219200"/>
            <a:ext cx="8597900" cy="5181600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>
                <a:ea typeface="宋体" pitchFamily="2" charset="-122"/>
              </a:rPr>
              <a:t>Real </a:t>
            </a:r>
            <a:r>
              <a:rPr lang="en-US" altLang="zh-CN" dirty="0">
                <a:ea typeface="宋体" pitchFamily="2" charset="-122"/>
              </a:rPr>
              <a:t>numbers, i.e. heights, weights, prices, etc.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>
                <a:ea typeface="宋体" pitchFamily="2" charset="-122"/>
              </a:rPr>
              <a:t>Also </a:t>
            </a:r>
            <a:r>
              <a:rPr lang="en-US" altLang="zh-CN" dirty="0">
                <a:ea typeface="宋体" pitchFamily="2" charset="-122"/>
              </a:rPr>
              <a:t>referred to as </a:t>
            </a:r>
            <a:r>
              <a:rPr lang="en-US" altLang="zh-CN" b="1" dirty="0">
                <a:ea typeface="宋体" pitchFamily="2" charset="-122"/>
              </a:rPr>
              <a:t>quantitative </a:t>
            </a:r>
            <a:r>
              <a:rPr lang="en-US" altLang="zh-CN" dirty="0">
                <a:ea typeface="宋体" pitchFamily="2" charset="-122"/>
              </a:rPr>
              <a:t>or </a:t>
            </a:r>
            <a:r>
              <a:rPr lang="en-US" altLang="zh-CN" b="1" dirty="0">
                <a:ea typeface="宋体" pitchFamily="2" charset="-122"/>
              </a:rPr>
              <a:t>numerical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Arithmetic </a:t>
            </a:r>
            <a:r>
              <a:rPr lang="en-US" altLang="zh-CN" dirty="0">
                <a:ea typeface="宋体" pitchFamily="2" charset="-122"/>
              </a:rPr>
              <a:t>operations can be performed on Interval Data, thus its meaningful to talk about 2*Height, or Price + $1, and so on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dirty="0" smtClean="0">
                <a:ea typeface="宋体" pitchFamily="2" charset="-122"/>
              </a:rPr>
              <a:t>Discrete </a:t>
            </a:r>
            <a:r>
              <a:rPr lang="en-US" altLang="zh-CN" dirty="0">
                <a:ea typeface="宋体" pitchFamily="2" charset="-122"/>
              </a:rPr>
              <a:t>Data: gaps exist between possible values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e.g</a:t>
            </a:r>
            <a:r>
              <a:rPr lang="en-US" altLang="zh-CN" dirty="0">
                <a:ea typeface="宋体" pitchFamily="2" charset="-122"/>
              </a:rPr>
              <a:t>. # of children in a </a:t>
            </a:r>
            <a:r>
              <a:rPr lang="en-US" altLang="zh-CN" dirty="0" smtClean="0">
                <a:ea typeface="宋体" pitchFamily="2" charset="-122"/>
              </a:rPr>
              <a:t>family</a:t>
            </a:r>
            <a:endParaRPr lang="en-US" altLang="zh-CN" dirty="0">
              <a:ea typeface="宋体" pitchFamily="2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dirty="0" smtClean="0">
                <a:ea typeface="宋体" pitchFamily="2" charset="-122"/>
              </a:rPr>
              <a:t>Continuous </a:t>
            </a:r>
            <a:r>
              <a:rPr lang="en-US" altLang="zh-CN" dirty="0">
                <a:ea typeface="宋体" pitchFamily="2" charset="-122"/>
              </a:rPr>
              <a:t>Data: no gaps exist between possible </a:t>
            </a:r>
            <a:r>
              <a:rPr lang="en-US" altLang="zh-CN" dirty="0" smtClean="0">
                <a:ea typeface="宋体" pitchFamily="2" charset="-122"/>
              </a:rPr>
              <a:t>values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e.g</a:t>
            </a:r>
            <a:r>
              <a:rPr lang="en-US" altLang="zh-CN" dirty="0">
                <a:ea typeface="宋体" pitchFamily="2" charset="-122"/>
              </a:rPr>
              <a:t>. annual income of a family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B388-397F-467A-B168-A4BD9DC3795C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5979AC7F-1F6A-404A-A151-3088E990EA30}" type="slidenum">
              <a:rPr lang="en-US" altLang="zh-CN"/>
              <a:pPr/>
              <a:t>8</a:t>
            </a:fld>
            <a:endParaRPr lang="en-US" altLang="zh-C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2 Ordinal </a:t>
            </a:r>
            <a:r>
              <a:rPr lang="en-US" altLang="zh-CN" dirty="0">
                <a:ea typeface="宋体" pitchFamily="2" charset="-122"/>
              </a:rPr>
              <a:t>Data…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b="1" dirty="0">
                <a:ea typeface="宋体" pitchFamily="2" charset="-122"/>
              </a:rPr>
              <a:t>Ordinal</a:t>
            </a: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b="1" dirty="0">
                <a:ea typeface="宋体" pitchFamily="2" charset="-122"/>
              </a:rPr>
              <a:t>Data</a:t>
            </a:r>
            <a:r>
              <a:rPr lang="en-US" altLang="zh-CN" dirty="0">
                <a:ea typeface="宋体" pitchFamily="2" charset="-122"/>
              </a:rPr>
              <a:t> appear to be categorical in nature, but their values have an </a:t>
            </a:r>
            <a:r>
              <a:rPr lang="en-US" altLang="zh-CN" b="1" i="1" dirty="0">
                <a:ea typeface="宋体" pitchFamily="2" charset="-122"/>
              </a:rPr>
              <a:t>order</a:t>
            </a:r>
            <a:r>
              <a:rPr lang="en-US" altLang="zh-CN" dirty="0">
                <a:ea typeface="宋体" pitchFamily="2" charset="-122"/>
              </a:rPr>
              <a:t>; a ranking to them:</a:t>
            </a:r>
          </a:p>
          <a:p>
            <a:endParaRPr lang="en-US" altLang="zh-CN" dirty="0">
              <a:ea typeface="宋体" pitchFamily="2" charset="-122"/>
            </a:endParaRPr>
          </a:p>
          <a:p>
            <a:pPr lvl="1">
              <a:buNone/>
            </a:pPr>
            <a:r>
              <a:rPr lang="en-US" altLang="zh-CN" dirty="0">
                <a:ea typeface="宋体" pitchFamily="2" charset="-122"/>
              </a:rPr>
              <a:t>	E.g. College course rating system:</a:t>
            </a:r>
          </a:p>
          <a:p>
            <a:pPr lvl="1" algn="ctr">
              <a:buNone/>
            </a:pPr>
            <a:r>
              <a:rPr lang="en-US" altLang="zh-CN" dirty="0">
                <a:ea typeface="宋体" pitchFamily="2" charset="-122"/>
              </a:rPr>
              <a:t>poor = 1, fair = 2, good = 3, very good = 4, excellent = 5</a:t>
            </a:r>
            <a:br>
              <a:rPr lang="en-US" altLang="zh-CN" dirty="0">
                <a:ea typeface="宋体" pitchFamily="2" charset="-122"/>
              </a:rPr>
            </a:br>
            <a:endParaRPr lang="en-US" altLang="zh-CN" dirty="0">
              <a:ea typeface="宋体" pitchFamily="2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dirty="0">
                <a:ea typeface="宋体" pitchFamily="2" charset="-122"/>
              </a:rPr>
              <a:t>While </a:t>
            </a:r>
            <a:r>
              <a:rPr lang="en-US" altLang="zh-CN" dirty="0" smtClean="0">
                <a:ea typeface="宋体" pitchFamily="2" charset="-122"/>
              </a:rPr>
              <a:t>it’s </a:t>
            </a:r>
            <a:r>
              <a:rPr lang="en-US" altLang="zh-CN" dirty="0">
                <a:ea typeface="宋体" pitchFamily="2" charset="-122"/>
              </a:rPr>
              <a:t>still not meaningful to do arithmetic on this data (e.g. does 2*fair = very good?!), we can say things like:</a:t>
            </a:r>
          </a:p>
          <a:p>
            <a:pPr algn="ctr">
              <a:buNone/>
            </a:pPr>
            <a:r>
              <a:rPr lang="en-US" altLang="zh-CN" b="1" dirty="0">
                <a:latin typeface="Courier New" pitchFamily="49" charset="0"/>
                <a:ea typeface="宋体" pitchFamily="2" charset="-122"/>
              </a:rPr>
              <a:t>excellent &gt; poor</a:t>
            </a:r>
            <a:r>
              <a:rPr lang="en-US" altLang="zh-CN" dirty="0">
                <a:ea typeface="宋体" pitchFamily="2" charset="-122"/>
              </a:rPr>
              <a:t>   or   </a:t>
            </a:r>
            <a:r>
              <a:rPr lang="en-US" altLang="zh-CN" b="1" dirty="0">
                <a:latin typeface="Courier New" pitchFamily="49" charset="0"/>
                <a:ea typeface="宋体" pitchFamily="2" charset="-122"/>
              </a:rPr>
              <a:t>fair &lt; very good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That is, order is maintained no matter what numeric values are assigned to each category.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6A7F-CF73-4863-9EE9-F58C78EED8F1}" type="datetime1">
              <a:rPr lang="en-US" altLang="zh-CN" smtClean="0"/>
              <a:pPr/>
              <a:t>1/31/2013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2.</a:t>
            </a:r>
            <a:fld id="{D2BDD105-F81B-4184-9D99-F86DFC5CDE2D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4343400" y="4800600"/>
            <a:ext cx="381000" cy="457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1360</TotalTime>
  <Words>2168</Words>
  <Application>Microsoft Office PowerPoint</Application>
  <PresentationFormat>On-screen Show (4:3)</PresentationFormat>
  <Paragraphs>543</Paragraphs>
  <Slides>48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1" baseType="lpstr">
      <vt:lpstr>Office Theme</vt:lpstr>
      <vt:lpstr>Chart</vt:lpstr>
      <vt:lpstr>Equation</vt:lpstr>
      <vt:lpstr>Chapter 2</vt:lpstr>
      <vt:lpstr>Introduction &amp; Re-cap…</vt:lpstr>
      <vt:lpstr>Populations &amp; Samples</vt:lpstr>
      <vt:lpstr>Definitions</vt:lpstr>
      <vt:lpstr>Types of Data &amp; Information</vt:lpstr>
      <vt:lpstr>Example: Types of Data</vt:lpstr>
      <vt:lpstr>Types of Data</vt:lpstr>
      <vt:lpstr>1 Interval data</vt:lpstr>
      <vt:lpstr>2 Ordinal Data…</vt:lpstr>
      <vt:lpstr>3 Nominal Data…</vt:lpstr>
      <vt:lpstr>Hierarchy of Data…</vt:lpstr>
      <vt:lpstr>Graphical &amp; Tabular Techniques for Nominal Data…</vt:lpstr>
      <vt:lpstr>Nominal Data (Tabular Summary)</vt:lpstr>
      <vt:lpstr>Nominal Data (Frequency)</vt:lpstr>
      <vt:lpstr>Nominal Data (Relative Frequency)</vt:lpstr>
      <vt:lpstr>Nominal Data</vt:lpstr>
      <vt:lpstr>Graphical Techniques for Interval Data</vt:lpstr>
      <vt:lpstr>Building a Histogram…</vt:lpstr>
      <vt:lpstr>Example: Histogram</vt:lpstr>
      <vt:lpstr>Building a Histogram</vt:lpstr>
      <vt:lpstr>Histogram</vt:lpstr>
      <vt:lpstr>Example: Histogram</vt:lpstr>
      <vt:lpstr>Example: Histogram</vt:lpstr>
      <vt:lpstr>Example: Histogram</vt:lpstr>
      <vt:lpstr>Interpretation</vt:lpstr>
      <vt:lpstr>PowerPoint Presentation</vt:lpstr>
      <vt:lpstr>Shapes of Histograms…</vt:lpstr>
      <vt:lpstr>Shapes of Histograms…</vt:lpstr>
      <vt:lpstr>Shapes of Histograms…</vt:lpstr>
      <vt:lpstr>Shapes of Histograms…</vt:lpstr>
      <vt:lpstr>Histogram Comparison</vt:lpstr>
      <vt:lpstr>Frequency Polygon</vt:lpstr>
      <vt:lpstr>Ogive…</vt:lpstr>
      <vt:lpstr>Cumulative Relative Frequencies…</vt:lpstr>
      <vt:lpstr>Ogive…</vt:lpstr>
      <vt:lpstr>Ogive…</vt:lpstr>
      <vt:lpstr>One Nominal Variable</vt:lpstr>
      <vt:lpstr>Graphing the Relationship Between Two Interval Variables</vt:lpstr>
      <vt:lpstr>Patterns of Scatter Plots…</vt:lpstr>
      <vt:lpstr>Time Series Data…</vt:lpstr>
      <vt:lpstr>Line Chart…</vt:lpstr>
      <vt:lpstr>Appendix</vt:lpstr>
      <vt:lpstr>Summation Notation</vt:lpstr>
      <vt:lpstr>PowerPoint Presentation</vt:lpstr>
      <vt:lpstr>PowerPoint Presentation</vt:lpstr>
      <vt:lpstr>PowerPoint Presentation</vt:lpstr>
      <vt:lpstr>Summary II…</vt:lpstr>
      <vt:lpstr>Review: Chapter 2 - Graphs</vt:lpstr>
    </vt:vector>
  </TitlesOfParts>
  <Company>Copyright © 2006 Brooks/Cole, a division of Thomson Learning,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2 - Graphical and Tabular Descriptive Techniques</dc:title>
  <dc:subject>Keller's Statistics for Management &amp; Economics, 7th Ed.</dc:subject>
  <dc:creator>Trent Tucker, Wilfrid Laurier Univeristy</dc:creator>
  <cp:lastModifiedBy>Jung, Juergen</cp:lastModifiedBy>
  <cp:revision>159</cp:revision>
  <cp:lastPrinted>2004-06-22T18:52:57Z</cp:lastPrinted>
  <dcterms:created xsi:type="dcterms:W3CDTF">2004-06-22T18:17:40Z</dcterms:created>
  <dcterms:modified xsi:type="dcterms:W3CDTF">2013-01-31T16:57:09Z</dcterms:modified>
</cp:coreProperties>
</file>